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notesMasterIdLst>
    <p:notesMasterId r:id="rId29"/>
  </p:notesMasterIdLst>
  <p:handoutMasterIdLst>
    <p:handoutMasterId r:id="rId30"/>
  </p:handoutMasterIdLst>
  <p:sldIdLst>
    <p:sldId id="256" r:id="rId2"/>
    <p:sldId id="271" r:id="rId3"/>
    <p:sldId id="284" r:id="rId4"/>
    <p:sldId id="257" r:id="rId5"/>
    <p:sldId id="285" r:id="rId6"/>
    <p:sldId id="288" r:id="rId7"/>
    <p:sldId id="273" r:id="rId8"/>
    <p:sldId id="277" r:id="rId9"/>
    <p:sldId id="270" r:id="rId10"/>
    <p:sldId id="287" r:id="rId11"/>
    <p:sldId id="266" r:id="rId12"/>
    <p:sldId id="291" r:id="rId13"/>
    <p:sldId id="272" r:id="rId14"/>
    <p:sldId id="267" r:id="rId15"/>
    <p:sldId id="269" r:id="rId16"/>
    <p:sldId id="268" r:id="rId17"/>
    <p:sldId id="295" r:id="rId18"/>
    <p:sldId id="276" r:id="rId19"/>
    <p:sldId id="293" r:id="rId20"/>
    <p:sldId id="283" r:id="rId21"/>
    <p:sldId id="294" r:id="rId22"/>
    <p:sldId id="282" r:id="rId23"/>
    <p:sldId id="275" r:id="rId24"/>
    <p:sldId id="290" r:id="rId25"/>
    <p:sldId id="292" r:id="rId26"/>
    <p:sldId id="281" r:id="rId27"/>
    <p:sldId id="289"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04B4DB3-B2A1-4307-8B80-4593176C1CE4}">
          <p14:sldIdLst>
            <p14:sldId id="256"/>
            <p14:sldId id="271"/>
          </p14:sldIdLst>
        </p14:section>
        <p14:section name="Motivation" id="{55F334A6-1B57-4231-B177-030D15388619}">
          <p14:sldIdLst>
            <p14:sldId id="284"/>
            <p14:sldId id="257"/>
            <p14:sldId id="285"/>
            <p14:sldId id="288"/>
            <p14:sldId id="273"/>
            <p14:sldId id="277"/>
          </p14:sldIdLst>
        </p14:section>
        <p14:section name="Theory" id="{1A74625D-D94E-4FC6-8CAC-9964D8486115}">
          <p14:sldIdLst>
            <p14:sldId id="270"/>
            <p14:sldId id="287"/>
          </p14:sldIdLst>
        </p14:section>
        <p14:section name="Algorithm, Minimal" id="{A7D665AF-21A8-4FE9-AEC9-F3B510140D35}">
          <p14:sldIdLst>
            <p14:sldId id="266"/>
            <p14:sldId id="291"/>
            <p14:sldId id="272"/>
            <p14:sldId id="267"/>
            <p14:sldId id="269"/>
            <p14:sldId id="268"/>
            <p14:sldId id="295"/>
            <p14:sldId id="276"/>
            <p14:sldId id="293"/>
            <p14:sldId id="283"/>
            <p14:sldId id="294"/>
            <p14:sldId id="282"/>
            <p14:sldId id="275"/>
            <p14:sldId id="290"/>
            <p14:sldId id="292"/>
            <p14:sldId id="281"/>
            <p14:sldId id="289"/>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E3FF"/>
    <a:srgbClr val="8BE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03" autoAdjust="0"/>
    <p:restoredTop sz="82696" autoAdjust="0"/>
  </p:normalViewPr>
  <p:slideViewPr>
    <p:cSldViewPr snapToGrid="0">
      <p:cViewPr varScale="1">
        <p:scale>
          <a:sx n="91" d="100"/>
          <a:sy n="91" d="100"/>
        </p:scale>
        <p:origin x="2334" y="90"/>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B1712F6-5559-457F-9415-FE1BB1707437}" type="datetimeFigureOut">
              <a:rPr lang="en-US" smtClean="0"/>
              <a:t>3/5/2024</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662E5A-0150-4A14-8C4B-E1A23CE1BDE8}" type="slidenum">
              <a:rPr lang="en-US" smtClean="0"/>
              <a:t>‹#›</a:t>
            </a:fld>
            <a:endParaRPr lang="en-US" dirty="0"/>
          </a:p>
        </p:txBody>
      </p:sp>
    </p:spTree>
    <p:extLst>
      <p:ext uri="{BB962C8B-B14F-4D97-AF65-F5344CB8AC3E}">
        <p14:creationId xmlns:p14="http://schemas.microsoft.com/office/powerpoint/2010/main" val="25711563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gif>
</file>

<file path=ppt/media/image112.jpg>
</file>

<file path=ppt/media/image113.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0C6C20-8702-4767-B454-B16446463997}" type="datetimeFigureOut">
              <a:rPr lang="en-US" smtClean="0"/>
              <a:t>3/5/2024</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FD1BB4-B530-4F2C-AE09-8DA983516035}" type="slidenum">
              <a:rPr lang="en-US" smtClean="0"/>
              <a:t>‹#›</a:t>
            </a:fld>
            <a:endParaRPr lang="en-US" dirty="0"/>
          </a:p>
        </p:txBody>
      </p:sp>
    </p:spTree>
    <p:extLst>
      <p:ext uri="{BB962C8B-B14F-4D97-AF65-F5344CB8AC3E}">
        <p14:creationId xmlns:p14="http://schemas.microsoft.com/office/powerpoint/2010/main" val="836826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C9FD1BB4-B530-4F2C-AE09-8DA983516035}" type="slidenum">
              <a:rPr lang="en-US" smtClean="0"/>
              <a:t>1</a:t>
            </a:fld>
            <a:endParaRPr lang="en-US" dirty="0"/>
          </a:p>
        </p:txBody>
      </p:sp>
    </p:spTree>
    <p:extLst>
      <p:ext uri="{BB962C8B-B14F-4D97-AF65-F5344CB8AC3E}">
        <p14:creationId xmlns:p14="http://schemas.microsoft.com/office/powerpoint/2010/main" val="661222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a:t>
            </a:r>
            <a:r>
              <a:rPr lang="en-US" baseline="0" dirty="0"/>
              <a:t> are our first results, orbitals were formed using HF/3-21G, calculated in ACESII using </a:t>
            </a:r>
            <a:r>
              <a:rPr lang="en-US" baseline="0" dirty="0" err="1"/>
              <a:t>Dr</a:t>
            </a:r>
            <a:r>
              <a:rPr lang="en-US" baseline="0" dirty="0"/>
              <a:t> </a:t>
            </a:r>
            <a:r>
              <a:rPr lang="en-US" baseline="0" dirty="0" err="1"/>
              <a:t>Nooijen’s</a:t>
            </a:r>
            <a:r>
              <a:rPr lang="en-US" baseline="0" dirty="0"/>
              <a:t> algorithm and plotted in MOLDEN. Here is a direct comparison between the three canonical benzene pi orbitals, and the set of six PLO’s and six ELO’s which are equivalent. Needless to say, there is something strange with these orbitals. </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C9FD1BB4-B530-4F2C-AE09-8DA983516035}" type="slidenum">
              <a:rPr lang="en-US" smtClean="0"/>
              <a:t>13</a:t>
            </a:fld>
            <a:endParaRPr lang="en-US" dirty="0"/>
          </a:p>
        </p:txBody>
      </p:sp>
    </p:spTree>
    <p:extLst>
      <p:ext uri="{BB962C8B-B14F-4D97-AF65-F5344CB8AC3E}">
        <p14:creationId xmlns:p14="http://schemas.microsoft.com/office/powerpoint/2010/main" val="1232039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Lets take a closer look at the PLO’s.</a:t>
            </a:r>
            <a:r>
              <a:rPr lang="en-CA" baseline="0" dirty="0"/>
              <a:t> As you can see these PLO’s are non-orthogonal. That is to say, you can create a linear combination of these orbitals with zero electron density everywhere. This may sound a little hand wavy but you can see that the orbitals do have some overlap.  These orbitals are relatively intuitive in that they have a lot of density on the unit cell that we chose and there is also some density leaking out towards neighbouring atoms. If I had asked you to take some time and think of what dividing  the benzene orbitals looked like you would likely come up with something along these lines.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14</a:t>
            </a:fld>
            <a:endParaRPr lang="en-US" dirty="0"/>
          </a:p>
        </p:txBody>
      </p:sp>
    </p:spTree>
    <p:extLst>
      <p:ext uri="{BB962C8B-B14F-4D97-AF65-F5344CB8AC3E}">
        <p14:creationId xmlns:p14="http://schemas.microsoft.com/office/powerpoint/2010/main" val="818699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SLDIE. U DO U. Using</a:t>
            </a:r>
            <a:r>
              <a:rPr lang="en-US" baseline="0" dirty="0"/>
              <a:t> these six ELO’s, you can take a linear combination and re-create any of the six benzene pi bonding/</a:t>
            </a:r>
            <a:r>
              <a:rPr lang="en-US" baseline="0" dirty="0" err="1"/>
              <a:t>antibonding</a:t>
            </a:r>
            <a:r>
              <a:rPr lang="en-US" baseline="0" dirty="0"/>
              <a:t> orbitals.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15</a:t>
            </a:fld>
            <a:endParaRPr lang="en-US" dirty="0"/>
          </a:p>
        </p:txBody>
      </p:sp>
    </p:spTree>
    <p:extLst>
      <p:ext uri="{BB962C8B-B14F-4D97-AF65-F5344CB8AC3E}">
        <p14:creationId xmlns:p14="http://schemas.microsoft.com/office/powerpoint/2010/main" val="3212087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said before, we expect some ELO’s and PLO’s to look the same, and some to look</a:t>
            </a:r>
            <a:r>
              <a:rPr lang="en-US" baseline="0" dirty="0"/>
              <a:t> different. </a:t>
            </a:r>
            <a:r>
              <a:rPr lang="en-US" dirty="0"/>
              <a:t>These canonical orbitals are the ligand</a:t>
            </a:r>
            <a:r>
              <a:rPr lang="en-US" baseline="0" dirty="0"/>
              <a:t> group orbitals corresponding to combinations of the fluorine 1s orbital. The </a:t>
            </a:r>
            <a:r>
              <a:rPr lang="en-US" baseline="0" dirty="0" err="1"/>
              <a:t>ElO’s</a:t>
            </a:r>
            <a:r>
              <a:rPr lang="en-US" baseline="0" dirty="0"/>
              <a:t> and PLO’s look identical. They represent the individual fluorine 1s orbitals.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17</a:t>
            </a:fld>
            <a:endParaRPr lang="en-US" dirty="0"/>
          </a:p>
        </p:txBody>
      </p:sp>
    </p:spTree>
    <p:extLst>
      <p:ext uri="{BB962C8B-B14F-4D97-AF65-F5344CB8AC3E}">
        <p14:creationId xmlns:p14="http://schemas.microsoft.com/office/powerpoint/2010/main" val="3523689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a:t>
            </a:r>
            <a:r>
              <a:rPr lang="en-US" baseline="0" dirty="0"/>
              <a:t> the ELO’s and PLO”s that look different. The canonical orbitals correspond to the fluorine p LGO’s bonding to the sulfur p orbitals. As you can see the ELO’s are much more localized than their PLO counterparts. But PLO’s give more insight into the bonding within the system.</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18</a:t>
            </a:fld>
            <a:endParaRPr lang="en-US" dirty="0"/>
          </a:p>
        </p:txBody>
      </p:sp>
    </p:spTree>
    <p:extLst>
      <p:ext uri="{BB962C8B-B14F-4D97-AF65-F5344CB8AC3E}">
        <p14:creationId xmlns:p14="http://schemas.microsoft.com/office/powerpoint/2010/main" val="384544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next example</a:t>
            </a:r>
            <a:r>
              <a:rPr lang="en-US" baseline="0" dirty="0"/>
              <a:t> is </a:t>
            </a:r>
            <a:r>
              <a:rPr lang="en-US" baseline="0" dirty="0" err="1"/>
              <a:t>cubane</a:t>
            </a:r>
            <a:r>
              <a:rPr lang="en-US" baseline="0" dirty="0"/>
              <a:t>, which is exactly what it sounds like.  IN in particular, we are looking at the CH bonding within </a:t>
            </a:r>
            <a:r>
              <a:rPr lang="en-US" baseline="0" dirty="0" err="1"/>
              <a:t>cubane</a:t>
            </a:r>
            <a:r>
              <a:rPr lang="en-US" baseline="0" dirty="0"/>
              <a:t>. In interest of space I am not showing all of the PLO’s and ELO’s, but rest assured the PLO’s and ELO’s 8 orbitals corresponding to the 8 unit cells. In this case, you can see that the orbitals take the form of carbon SP3 hybrid orbitals and are completely localized. This is because the CH boding is completely contained within the unit cell.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19</a:t>
            </a:fld>
            <a:endParaRPr lang="en-US" dirty="0"/>
          </a:p>
        </p:txBody>
      </p:sp>
    </p:spTree>
    <p:extLst>
      <p:ext uri="{BB962C8B-B14F-4D97-AF65-F5344CB8AC3E}">
        <p14:creationId xmlns:p14="http://schemas.microsoft.com/office/powerpoint/2010/main" val="5566004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These are some of the </a:t>
            </a:r>
            <a:r>
              <a:rPr lang="en-CA" baseline="0" dirty="0"/>
              <a:t>Carbon </a:t>
            </a:r>
            <a:r>
              <a:rPr lang="en-CA" baseline="0" dirty="0" err="1"/>
              <a:t>carbon</a:t>
            </a:r>
            <a:r>
              <a:rPr lang="en-CA" baseline="0" dirty="0"/>
              <a:t> bonding orbitals of </a:t>
            </a:r>
            <a:r>
              <a:rPr lang="en-CA" baseline="0" dirty="0" err="1"/>
              <a:t>cubane</a:t>
            </a:r>
            <a:r>
              <a:rPr lang="en-CA" baseline="0" dirty="0"/>
              <a:t>. Because these orbitals correspond to orbitals cutting across unit cells, the PLO’s and ELO’s look fairly different. Again the PLO’s tend to give insight into the bonding between unit cells while the ELO’s are much more localized. This is because of that virtual character mixed into the ELO’s.</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20</a:t>
            </a:fld>
            <a:endParaRPr lang="en-US" dirty="0"/>
          </a:p>
        </p:txBody>
      </p:sp>
    </p:spTree>
    <p:extLst>
      <p:ext uri="{BB962C8B-B14F-4D97-AF65-F5344CB8AC3E}">
        <p14:creationId xmlns:p14="http://schemas.microsoft.com/office/powerpoint/2010/main" val="2354416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21</a:t>
            </a:fld>
            <a:endParaRPr lang="en-US" dirty="0"/>
          </a:p>
        </p:txBody>
      </p:sp>
    </p:spTree>
    <p:extLst>
      <p:ext uri="{BB962C8B-B14F-4D97-AF65-F5344CB8AC3E}">
        <p14:creationId xmlns:p14="http://schemas.microsoft.com/office/powerpoint/2010/main" val="25660187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22</a:t>
            </a:fld>
            <a:endParaRPr lang="en-US" dirty="0"/>
          </a:p>
        </p:txBody>
      </p:sp>
    </p:spTree>
    <p:extLst>
      <p:ext uri="{BB962C8B-B14F-4D97-AF65-F5344CB8AC3E}">
        <p14:creationId xmlns:p14="http://schemas.microsoft.com/office/powerpoint/2010/main" val="1993268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a:t>
            </a:r>
            <a:r>
              <a:rPr lang="en-US" baseline="0" dirty="0"/>
              <a:t> algorithm is fairly flexible. We are free to chose the unit cells however we please. Here is a comparison between the PLO’s obtained when we use CH as the unit cell vs when we use C2H2 as the unit cell.</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23</a:t>
            </a:fld>
            <a:endParaRPr lang="en-US" dirty="0"/>
          </a:p>
        </p:txBody>
      </p:sp>
    </p:spTree>
    <p:extLst>
      <p:ext uri="{BB962C8B-B14F-4D97-AF65-F5344CB8AC3E}">
        <p14:creationId xmlns:p14="http://schemas.microsoft.com/office/powerpoint/2010/main" val="4076943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3</a:t>
            </a:fld>
            <a:endParaRPr lang="en-US" dirty="0"/>
          </a:p>
        </p:txBody>
      </p:sp>
    </p:spTree>
    <p:extLst>
      <p:ext uri="{BB962C8B-B14F-4D97-AF65-F5344CB8AC3E}">
        <p14:creationId xmlns:p14="http://schemas.microsoft.com/office/powerpoint/2010/main" val="21595500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27</a:t>
            </a:fld>
            <a:endParaRPr lang="en-US" dirty="0"/>
          </a:p>
        </p:txBody>
      </p:sp>
    </p:spTree>
    <p:extLst>
      <p:ext uri="{BB962C8B-B14F-4D97-AF65-F5344CB8AC3E}">
        <p14:creationId xmlns:p14="http://schemas.microsoft.com/office/powerpoint/2010/main" val="770912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4</a:t>
            </a:fld>
            <a:endParaRPr lang="en-US" dirty="0"/>
          </a:p>
        </p:txBody>
      </p:sp>
    </p:spTree>
    <p:extLst>
      <p:ext uri="{BB962C8B-B14F-4D97-AF65-F5344CB8AC3E}">
        <p14:creationId xmlns:p14="http://schemas.microsoft.com/office/powerpoint/2010/main" val="3354097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5</a:t>
            </a:fld>
            <a:endParaRPr lang="en-US" dirty="0"/>
          </a:p>
        </p:txBody>
      </p:sp>
    </p:spTree>
    <p:extLst>
      <p:ext uri="{BB962C8B-B14F-4D97-AF65-F5344CB8AC3E}">
        <p14:creationId xmlns:p14="http://schemas.microsoft.com/office/powerpoint/2010/main" val="229455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a:t>
            </a:r>
            <a:r>
              <a:rPr lang="en-CA" baseline="0" dirty="0"/>
              <a:t> large part of the computational sailing in CC calculations is due to calculation of electron correlation. Full treatment of electron correlation increases the computational scaling by at least N</a:t>
            </a:r>
            <a:r>
              <a:rPr lang="en-CA" baseline="30000" dirty="0"/>
              <a:t>4</a:t>
            </a:r>
            <a:r>
              <a:rPr lang="en-CA" baseline="0" dirty="0"/>
              <a:t>. But electron correlation has a sharp falloff of r to the negative six. This plot shows electron correlation energy (blue) and exchange energy (green) and you can clearly see that while there is heavy interaction between electrons on close atoms, once you hit approx. 3 angstroms the contributions to energy become almost negligible.  By localizing orbitals, we can treat electron correlation locally (which is where it counts) and ignore long range interactions.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6</a:t>
            </a:fld>
            <a:endParaRPr lang="en-US" dirty="0"/>
          </a:p>
        </p:txBody>
      </p:sp>
    </p:spTree>
    <p:extLst>
      <p:ext uri="{BB962C8B-B14F-4D97-AF65-F5344CB8AC3E}">
        <p14:creationId xmlns:p14="http://schemas.microsoft.com/office/powerpoint/2010/main" val="3577112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DLPNO-CC method has</a:t>
            </a:r>
            <a:r>
              <a:rPr lang="en-US" baseline="0" dirty="0"/>
              <a:t> been show to scale similarly to DFT, while providing more accurate results. This treatment sorts  electron  correlation pairs into a hierarchy. Interactions between electrons which are far apart are ignored. Interactions between atoms that are a medium distance away are estimated with MP2. Interactions between very close pairs of atoms are given full CC treatment. </a:t>
            </a:r>
          </a:p>
          <a:p>
            <a:endParaRPr lang="en-US" baseline="0" dirty="0"/>
          </a:p>
          <a:p>
            <a:r>
              <a:rPr lang="en-US" baseline="0" dirty="0"/>
              <a:t>Unfortunately there is a but of a limitation. In calculations with canonical orbitals, we gain a speedup due to molecular symmetry. We do not gain this speedup with localized orbitals.  Can we combine orbital localization and Mol. </a:t>
            </a:r>
            <a:r>
              <a:rPr lang="en-US" baseline="0" dirty="0" err="1"/>
              <a:t>Sym</a:t>
            </a:r>
            <a:r>
              <a:rPr lang="en-US" baseline="0" dirty="0"/>
              <a:t>? If we can, we can start talking about doing CC calculation on solids. </a:t>
            </a:r>
          </a:p>
        </p:txBody>
      </p:sp>
      <p:sp>
        <p:nvSpPr>
          <p:cNvPr id="4" name="Slide Number Placeholder 3"/>
          <p:cNvSpPr>
            <a:spLocks noGrp="1"/>
          </p:cNvSpPr>
          <p:nvPr>
            <p:ph type="sldNum" sz="quarter" idx="10"/>
          </p:nvPr>
        </p:nvSpPr>
        <p:spPr/>
        <p:txBody>
          <a:bodyPr/>
          <a:lstStyle/>
          <a:p>
            <a:fld id="{C9FD1BB4-B530-4F2C-AE09-8DA983516035}" type="slidenum">
              <a:rPr lang="en-US" smtClean="0"/>
              <a:t>7</a:t>
            </a:fld>
            <a:endParaRPr lang="en-US" dirty="0"/>
          </a:p>
        </p:txBody>
      </p:sp>
    </p:spTree>
    <p:extLst>
      <p:ext uri="{BB962C8B-B14F-4D97-AF65-F5344CB8AC3E}">
        <p14:creationId xmlns:p14="http://schemas.microsoft.com/office/powerpoint/2010/main" val="4023442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sz="1200" dirty="0"/>
              <a:t>Canonical orbitals transform according to their irreducible representations.</a:t>
            </a:r>
            <a:r>
              <a:rPr lang="en-CA" sz="1200" baseline="0" dirty="0"/>
              <a:t> The symmetry in the orbitals reflect the symmetry of the molecule. We can see that the planes of symmetry in water correspond to nodal planes in the orbitals. We use these orbitals with CCSD(T). Because of this symmetry, the Hamiltonian takes on a block form and may t-amplitudes become zero. This may reduce calculation time by a factor of 2 or 10 or 50, but this speedup is </a:t>
            </a:r>
            <a:r>
              <a:rPr lang="en-CA" sz="1200" baseline="0" dirty="0" err="1"/>
              <a:t>negligable</a:t>
            </a:r>
            <a:r>
              <a:rPr lang="en-CA" sz="1200" baseline="0" dirty="0"/>
              <a:t> when your method scales sharply. We now have a clear goal: Find a set of orbitals which are localized and exhibit molecular symmetry.</a:t>
            </a:r>
            <a:endParaRPr lang="en-CA" sz="1200" dirty="0"/>
          </a:p>
        </p:txBody>
      </p:sp>
      <p:sp>
        <p:nvSpPr>
          <p:cNvPr id="4" name="Slide Number Placeholder 3"/>
          <p:cNvSpPr>
            <a:spLocks noGrp="1"/>
          </p:cNvSpPr>
          <p:nvPr>
            <p:ph type="sldNum" sz="quarter" idx="10"/>
          </p:nvPr>
        </p:nvSpPr>
        <p:spPr/>
        <p:txBody>
          <a:bodyPr/>
          <a:lstStyle/>
          <a:p>
            <a:fld id="{C9FD1BB4-B530-4F2C-AE09-8DA983516035}" type="slidenum">
              <a:rPr lang="en-US" smtClean="0"/>
              <a:t>8</a:t>
            </a:fld>
            <a:endParaRPr lang="en-US" dirty="0"/>
          </a:p>
        </p:txBody>
      </p:sp>
    </p:spTree>
    <p:extLst>
      <p:ext uri="{BB962C8B-B14F-4D97-AF65-F5344CB8AC3E}">
        <p14:creationId xmlns:p14="http://schemas.microsoft.com/office/powerpoint/2010/main" val="3053708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a:t>
            </a:r>
            <a:r>
              <a:rPr lang="en-CA" baseline="0" dirty="0"/>
              <a:t> present another intuitive way to think symmetry. </a:t>
            </a:r>
            <a:r>
              <a:rPr lang="en-CA" dirty="0"/>
              <a:t>Using</a:t>
            </a:r>
            <a:r>
              <a:rPr lang="en-CA" baseline="0" dirty="0"/>
              <a:t> molecular symmetery, systems can be broken up into unit cells relatable through some geometerical transformation L.  In the case of bezene,  the molecule is broken up into 6 CH unit cells and L is a rotation about the C6 axis. The other example here is </a:t>
            </a:r>
            <a:r>
              <a:rPr lang="en-CA" baseline="0" dirty="0" err="1"/>
              <a:t>Polyethelene</a:t>
            </a:r>
            <a:r>
              <a:rPr lang="en-CA" baseline="0" dirty="0"/>
              <a:t>, which  can be though of as a C2H4 unit cell with L being is a translation in the plane of the moelcule. Here is a sneak peak at our results, we see that when we localize orbitals onto the unit cell we choose, our localized orbitals exhibit the symmetry present in the molecule. Interestingly, we get six pi orbitals instead of the expected three. This is kind of expected as we have six unit cells.</a:t>
            </a:r>
          </a:p>
        </p:txBody>
      </p:sp>
      <p:sp>
        <p:nvSpPr>
          <p:cNvPr id="4" name="Slide Number Placeholder 3"/>
          <p:cNvSpPr>
            <a:spLocks noGrp="1"/>
          </p:cNvSpPr>
          <p:nvPr>
            <p:ph type="sldNum" sz="quarter" idx="10"/>
          </p:nvPr>
        </p:nvSpPr>
        <p:spPr/>
        <p:txBody>
          <a:bodyPr/>
          <a:lstStyle/>
          <a:p>
            <a:fld id="{C9FD1BB4-B530-4F2C-AE09-8DA983516035}" type="slidenum">
              <a:rPr lang="en-US" smtClean="0"/>
              <a:t>9</a:t>
            </a:fld>
            <a:endParaRPr lang="en-US" dirty="0"/>
          </a:p>
        </p:txBody>
      </p:sp>
    </p:spTree>
    <p:extLst>
      <p:ext uri="{BB962C8B-B14F-4D97-AF65-F5344CB8AC3E}">
        <p14:creationId xmlns:p14="http://schemas.microsoft.com/office/powerpoint/2010/main" val="3836091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orbitals between two unit cells are identical, meaning only a single t-</a:t>
            </a:r>
            <a:r>
              <a:rPr lang="en-US" baseline="0" dirty="0" err="1"/>
              <a:t>amplidude</a:t>
            </a:r>
            <a:r>
              <a:rPr lang="en-US" baseline="0" dirty="0"/>
              <a:t> needs to be calculated for each set of equivalent orbitals. The net result is that calculations are greatly simplified.  By combining orbital localization and molecular symmetry, we can start talking about preforming CC calculations on very large systems, such as solids. Once the properties of the unit cell are calculated, we can extend the unit cell in any direction we please. </a:t>
            </a:r>
            <a:endParaRPr lang="en-CA" dirty="0"/>
          </a:p>
        </p:txBody>
      </p:sp>
      <p:sp>
        <p:nvSpPr>
          <p:cNvPr id="4" name="Slide Number Placeholder 3"/>
          <p:cNvSpPr>
            <a:spLocks noGrp="1"/>
          </p:cNvSpPr>
          <p:nvPr>
            <p:ph type="sldNum" sz="quarter" idx="10"/>
          </p:nvPr>
        </p:nvSpPr>
        <p:spPr/>
        <p:txBody>
          <a:bodyPr/>
          <a:lstStyle/>
          <a:p>
            <a:fld id="{C9FD1BB4-B530-4F2C-AE09-8DA983516035}" type="slidenum">
              <a:rPr lang="en-US" smtClean="0"/>
              <a:t>10</a:t>
            </a:fld>
            <a:endParaRPr lang="en-US" dirty="0"/>
          </a:p>
        </p:txBody>
      </p:sp>
    </p:spTree>
    <p:extLst>
      <p:ext uri="{BB962C8B-B14F-4D97-AF65-F5344CB8AC3E}">
        <p14:creationId xmlns:p14="http://schemas.microsoft.com/office/powerpoint/2010/main" val="3690673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915059-ADA1-445E-98F6-94F14FDAF669}" type="datetime1">
              <a:rPr lang="en-CA" smtClean="0"/>
              <a:t>2024-03-05</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3926055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902DB3-37AA-4A0D-AE28-7120EBE8C821}" type="datetime1">
              <a:rPr lang="en-CA" smtClean="0"/>
              <a:t>2024-03-05</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2668863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58FAA-5692-4E63-930B-1787711597DC}" type="datetime1">
              <a:rPr lang="en-CA" smtClean="0"/>
              <a:t>2024-03-05</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895816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3C4E2-9144-46F4-939B-C891ED81DE07}" type="datetime1">
              <a:rPr lang="en-CA" smtClean="0"/>
              <a:t>2024-03-05</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1263866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78C07E-000D-4A63-8969-2BB08DB77BE3}" type="datetime1">
              <a:rPr lang="en-CA" smtClean="0"/>
              <a:t>2024-03-05</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1830211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30238" y="1501749"/>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468429"/>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957EF7-2427-4911-ACFA-8300046C5F26}" type="datetime1">
              <a:rPr lang="en-CA" smtClean="0"/>
              <a:t>2024-03-05</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300299607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2A78D8-AEC9-4E43-95C6-86178AEC2603}" type="datetime1">
              <a:rPr lang="en-CA" smtClean="0"/>
              <a:t>2024-03-05</a:t>
            </a:fld>
            <a:endParaRPr lang="en-CA" dirty="0"/>
          </a:p>
        </p:txBody>
      </p:sp>
      <p:sp>
        <p:nvSpPr>
          <p:cNvPr id="8" name="Footer Placeholder 7"/>
          <p:cNvSpPr>
            <a:spLocks noGrp="1"/>
          </p:cNvSpPr>
          <p:nvPr>
            <p:ph type="ftr" sz="quarter" idx="11"/>
          </p:nvPr>
        </p:nvSpPr>
        <p:spPr/>
        <p:txBody>
          <a:bodyPr/>
          <a:lstStyle/>
          <a:p>
            <a:endParaRPr lang="en-CA" dirty="0"/>
          </a:p>
        </p:txBody>
      </p:sp>
      <p:sp>
        <p:nvSpPr>
          <p:cNvPr id="9" name="Slide Number Placeholder 8"/>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240422481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7121A5-E55D-40C7-BB01-0FDAFC729689}" type="datetime1">
              <a:rPr lang="en-CA" smtClean="0"/>
              <a:t>2024-03-05</a:t>
            </a:fld>
            <a:endParaRPr lang="en-CA" dirty="0"/>
          </a:p>
        </p:txBody>
      </p:sp>
      <p:sp>
        <p:nvSpPr>
          <p:cNvPr id="4" name="Footer Placeholder 3"/>
          <p:cNvSpPr>
            <a:spLocks noGrp="1"/>
          </p:cNvSpPr>
          <p:nvPr>
            <p:ph type="ftr" sz="quarter" idx="11"/>
          </p:nvPr>
        </p:nvSpPr>
        <p:spPr/>
        <p:txBody>
          <a:bodyPr/>
          <a:lstStyle/>
          <a:p>
            <a:endParaRPr lang="en-CA" dirty="0"/>
          </a:p>
        </p:txBody>
      </p:sp>
      <p:sp>
        <p:nvSpPr>
          <p:cNvPr id="5" name="Slide Number Placeholder 4"/>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2134730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B3E018-7D1F-4D33-A3D6-3F8642217663}" type="datetime1">
              <a:rPr lang="en-CA" smtClean="0"/>
              <a:t>2024-03-05</a:t>
            </a:fld>
            <a:endParaRPr lang="en-CA" dirty="0"/>
          </a:p>
        </p:txBody>
      </p:sp>
      <p:sp>
        <p:nvSpPr>
          <p:cNvPr id="3" name="Footer Placeholder 2"/>
          <p:cNvSpPr>
            <a:spLocks noGrp="1"/>
          </p:cNvSpPr>
          <p:nvPr>
            <p:ph type="ftr" sz="quarter" idx="11"/>
          </p:nvPr>
        </p:nvSpPr>
        <p:spPr/>
        <p:txBody>
          <a:bodyPr/>
          <a:lstStyle/>
          <a:p>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6569425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3D9E5C8-4D0E-4AF0-9050-A14777433DDF}" type="datetime1">
              <a:rPr lang="en-CA" smtClean="0"/>
              <a:t>2024-03-05</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319355511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EAE0ADA-4BF6-4B4D-A84D-659FBB332924}" type="datetime1">
              <a:rPr lang="en-CA" smtClean="0"/>
              <a:t>2024-03-05</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E268DD2D-D5EB-43A5-A553-B8C965FBACDE}" type="slidenum">
              <a:rPr lang="en-CA" smtClean="0"/>
              <a:t>‹#›</a:t>
            </a:fld>
            <a:endParaRPr lang="en-CA" dirty="0"/>
          </a:p>
        </p:txBody>
      </p:sp>
    </p:spTree>
    <p:extLst>
      <p:ext uri="{BB962C8B-B14F-4D97-AF65-F5344CB8AC3E}">
        <p14:creationId xmlns:p14="http://schemas.microsoft.com/office/powerpoint/2010/main" val="3433329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213" y="320674"/>
            <a:ext cx="7886700" cy="62387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30238" y="1484313"/>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F358CA-5855-4D55-ACA6-331F673C9262}" type="datetime1">
              <a:rPr lang="en-CA" smtClean="0"/>
              <a:t>2024-03-05</a:t>
            </a:fld>
            <a:endParaRPr lang="en-CA"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p:cNvSpPr>
            <a:spLocks noGrp="1"/>
          </p:cNvSpPr>
          <p:nvPr>
            <p:ph type="sldNum" sz="quarter" idx="4"/>
          </p:nvPr>
        </p:nvSpPr>
        <p:spPr>
          <a:xfrm>
            <a:off x="6459538"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68DD2D-D5EB-43A5-A553-B8C965FBACDE}" type="slidenum">
              <a:rPr lang="en-CA" smtClean="0"/>
              <a:pPr/>
              <a:t>‹#›</a:t>
            </a:fld>
            <a:endParaRPr lang="en-CA" dirty="0"/>
          </a:p>
        </p:txBody>
      </p:sp>
    </p:spTree>
    <p:extLst>
      <p:ext uri="{BB962C8B-B14F-4D97-AF65-F5344CB8AC3E}">
        <p14:creationId xmlns:p14="http://schemas.microsoft.com/office/powerpoint/2010/main" val="2450658249"/>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7" userDrawn="1">
          <p15:clr>
            <a:srgbClr val="F26B43"/>
          </p15:clr>
        </p15:guide>
        <p15:guide id="2" orient="horz" pos="93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png"/><Relationship Id="rId18" Type="http://schemas.openxmlformats.org/officeDocument/2006/relationships/image" Target="../media/image40.png"/><Relationship Id="rId3" Type="http://schemas.openxmlformats.org/officeDocument/2006/relationships/image" Target="../media/image20.png"/><Relationship Id="rId7" Type="http://schemas.openxmlformats.org/officeDocument/2006/relationships/image" Target="../media/image24.png"/><Relationship Id="rId12" Type="http://schemas.openxmlformats.org/officeDocument/2006/relationships/image" Target="../media/image29.png"/><Relationship Id="rId17" Type="http://schemas.openxmlformats.org/officeDocument/2006/relationships/image" Target="../media/image34.png"/><Relationship Id="rId2" Type="http://schemas.openxmlformats.org/officeDocument/2006/relationships/notesSlide" Target="../notesSlides/notesSlide10.xml"/><Relationship Id="rId16"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png"/><Relationship Id="rId15" Type="http://schemas.openxmlformats.org/officeDocument/2006/relationships/image" Target="../media/image32.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 Id="rId14" Type="http://schemas.openxmlformats.org/officeDocument/2006/relationships/image" Target="../media/image31.png"/></Relationships>
</file>

<file path=ppt/slides/_rels/slide1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5.png"/><Relationship Id="rId7"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47.png"/><Relationship Id="rId3" Type="http://schemas.openxmlformats.org/officeDocument/2006/relationships/image" Target="../media/image36.png"/><Relationship Id="rId7" Type="http://schemas.openxmlformats.org/officeDocument/2006/relationships/image" Target="../media/image41.png"/><Relationship Id="rId12" Type="http://schemas.openxmlformats.org/officeDocument/2006/relationships/image" Target="../media/image4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9.png"/><Relationship Id="rId11" Type="http://schemas.openxmlformats.org/officeDocument/2006/relationships/image" Target="../media/image45.png"/><Relationship Id="rId5" Type="http://schemas.openxmlformats.org/officeDocument/2006/relationships/image" Target="../media/image38.png"/><Relationship Id="rId15" Type="http://schemas.openxmlformats.org/officeDocument/2006/relationships/image" Target="../media/image49.png"/><Relationship Id="rId10" Type="http://schemas.openxmlformats.org/officeDocument/2006/relationships/image" Target="../media/image44.png"/><Relationship Id="rId4" Type="http://schemas.openxmlformats.org/officeDocument/2006/relationships/image" Target="../media/image37.png"/><Relationship Id="rId9" Type="http://schemas.openxmlformats.org/officeDocument/2006/relationships/image" Target="../media/image43.png"/><Relationship Id="rId14" Type="http://schemas.openxmlformats.org/officeDocument/2006/relationships/image" Target="../media/image48.png"/></Relationships>
</file>

<file path=ppt/slides/_rels/slide18.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png"/><Relationship Id="rId17" Type="http://schemas.openxmlformats.org/officeDocument/2006/relationships/image" Target="../media/image64.png"/><Relationship Id="rId2" Type="http://schemas.openxmlformats.org/officeDocument/2006/relationships/notesSlide" Target="../notesSlides/notesSlide14.xml"/><Relationship Id="rId16" Type="http://schemas.openxmlformats.org/officeDocument/2006/relationships/image" Target="../media/image63.png"/><Relationship Id="rId1" Type="http://schemas.openxmlformats.org/officeDocument/2006/relationships/slideLayout" Target="../slideLayouts/slideLayout2.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6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 Id="rId14" Type="http://schemas.openxmlformats.org/officeDocument/2006/relationships/image" Target="../media/image61.png"/></Relationships>
</file>

<file path=ppt/slides/_rels/slide19.xml.rels><?xml version="1.0" encoding="UTF-8" standalone="yes"?>
<Relationships xmlns="http://schemas.openxmlformats.org/package/2006/relationships"><Relationship Id="rId8" Type="http://schemas.openxmlformats.org/officeDocument/2006/relationships/image" Target="../media/image70.png"/><Relationship Id="rId13" Type="http://schemas.openxmlformats.org/officeDocument/2006/relationships/image" Target="../media/image75.png"/><Relationship Id="rId3" Type="http://schemas.openxmlformats.org/officeDocument/2006/relationships/image" Target="../media/image65.png"/><Relationship Id="rId7" Type="http://schemas.openxmlformats.org/officeDocument/2006/relationships/image" Target="../media/image69.png"/><Relationship Id="rId12" Type="http://schemas.openxmlformats.org/officeDocument/2006/relationships/image" Target="../media/image74.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68.png"/><Relationship Id="rId11" Type="http://schemas.openxmlformats.org/officeDocument/2006/relationships/image" Target="../media/image73.PNG"/><Relationship Id="rId5" Type="http://schemas.openxmlformats.org/officeDocument/2006/relationships/image" Target="../media/image67.png"/><Relationship Id="rId15" Type="http://schemas.openxmlformats.org/officeDocument/2006/relationships/image" Target="../media/image77.png"/><Relationship Id="rId10" Type="http://schemas.openxmlformats.org/officeDocument/2006/relationships/image" Target="../media/image72.png"/><Relationship Id="rId4" Type="http://schemas.openxmlformats.org/officeDocument/2006/relationships/image" Target="../media/image66.png"/><Relationship Id="rId9" Type="http://schemas.openxmlformats.org/officeDocument/2006/relationships/image" Target="../media/image71.png"/><Relationship Id="rId14" Type="http://schemas.openxmlformats.org/officeDocument/2006/relationships/image" Target="../media/image7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83.png"/><Relationship Id="rId13" Type="http://schemas.openxmlformats.org/officeDocument/2006/relationships/image" Target="../media/image87.png"/><Relationship Id="rId3" Type="http://schemas.openxmlformats.org/officeDocument/2006/relationships/image" Target="../media/image78.png"/><Relationship Id="rId7" Type="http://schemas.openxmlformats.org/officeDocument/2006/relationships/image" Target="../media/image82.png"/><Relationship Id="rId12" Type="http://schemas.openxmlformats.org/officeDocument/2006/relationships/image" Target="../media/image86.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81.png"/><Relationship Id="rId11" Type="http://schemas.openxmlformats.org/officeDocument/2006/relationships/image" Target="../media/image73.PNG"/><Relationship Id="rId5" Type="http://schemas.openxmlformats.org/officeDocument/2006/relationships/image" Target="../media/image80.png"/><Relationship Id="rId15" Type="http://schemas.openxmlformats.org/officeDocument/2006/relationships/image" Target="../media/image89.png"/><Relationship Id="rId10" Type="http://schemas.openxmlformats.org/officeDocument/2006/relationships/image" Target="../media/image85.png"/><Relationship Id="rId4" Type="http://schemas.openxmlformats.org/officeDocument/2006/relationships/image" Target="../media/image79.png"/><Relationship Id="rId9" Type="http://schemas.openxmlformats.org/officeDocument/2006/relationships/image" Target="../media/image84.png"/><Relationship Id="rId14" Type="http://schemas.openxmlformats.org/officeDocument/2006/relationships/image" Target="../media/image88.png"/></Relationships>
</file>

<file path=ppt/slides/_rels/slide21.xml.rels><?xml version="1.0" encoding="UTF-8" standalone="yes"?>
<Relationships xmlns="http://schemas.openxmlformats.org/package/2006/relationships"><Relationship Id="rId3" Type="http://schemas.openxmlformats.org/officeDocument/2006/relationships/image" Target="../media/image90.png"/><Relationship Id="rId7" Type="http://schemas.openxmlformats.org/officeDocument/2006/relationships/image" Target="../media/image7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image" Target="../media/image91.png"/></Relationships>
</file>

<file path=ppt/slides/_rels/slide22.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s>
</file>

<file path=ppt/slides/_rels/slide23.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image" Target="../media/image100.png"/><Relationship Id="rId7" Type="http://schemas.openxmlformats.org/officeDocument/2006/relationships/image" Target="../media/image10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03.png"/><Relationship Id="rId11" Type="http://schemas.openxmlformats.org/officeDocument/2006/relationships/image" Target="../media/image108.png"/><Relationship Id="rId5" Type="http://schemas.openxmlformats.org/officeDocument/2006/relationships/image" Target="../media/image102.png"/><Relationship Id="rId10" Type="http://schemas.openxmlformats.org/officeDocument/2006/relationships/image" Target="../media/image107.png"/><Relationship Id="rId4" Type="http://schemas.openxmlformats.org/officeDocument/2006/relationships/image" Target="../media/image101.png"/><Relationship Id="rId9" Type="http://schemas.openxmlformats.org/officeDocument/2006/relationships/image" Target="../media/image106.png"/></Relationships>
</file>

<file path=ppt/slides/_rels/slide24.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1.gif"/><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13.PNG"/><Relationship Id="rId4" Type="http://schemas.openxmlformats.org/officeDocument/2006/relationships/image" Target="../media/image11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10.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0238" y="1484313"/>
            <a:ext cx="8421740" cy="1494305"/>
          </a:xfrm>
          <a:noFill/>
          <a:ln>
            <a:noFill/>
          </a:ln>
        </p:spPr>
        <p:txBody>
          <a:bodyPr>
            <a:normAutofit fontScale="90000"/>
          </a:bodyPr>
          <a:lstStyle/>
          <a:p>
            <a:r>
              <a:rPr lang="en-CA" dirty="0">
                <a:ln w="3175" cap="rnd" cmpd="sng">
                  <a:solidFill>
                    <a:schemeClr val="bg1">
                      <a:alpha val="60000"/>
                    </a:schemeClr>
                  </a:solidFill>
                </a:ln>
              </a:rPr>
              <a:t>Developing Periodic, Localized Molecular Orbitals</a:t>
            </a:r>
          </a:p>
        </p:txBody>
      </p:sp>
      <p:sp>
        <p:nvSpPr>
          <p:cNvPr id="3" name="Subtitle 2"/>
          <p:cNvSpPr>
            <a:spLocks noGrp="1"/>
          </p:cNvSpPr>
          <p:nvPr>
            <p:ph type="subTitle" idx="1"/>
          </p:nvPr>
        </p:nvSpPr>
        <p:spPr>
          <a:xfrm>
            <a:off x="2884165" y="2978618"/>
            <a:ext cx="9144000" cy="1655763"/>
          </a:xfrm>
        </p:spPr>
        <p:txBody>
          <a:bodyPr/>
          <a:lstStyle/>
          <a:p>
            <a:r>
              <a:rPr lang="en-CA" dirty="0"/>
              <a:t>Mark </a:t>
            </a:r>
            <a:r>
              <a:rPr lang="en-CA" dirty="0" err="1"/>
              <a:t>Zanon</a:t>
            </a:r>
            <a:endParaRPr lang="en-CA" dirty="0"/>
          </a:p>
          <a:p>
            <a:r>
              <a:rPr lang="en-CA" dirty="0" err="1"/>
              <a:t>Nooijen</a:t>
            </a:r>
            <a:r>
              <a:rPr lang="en-CA" dirty="0"/>
              <a:t> Group</a:t>
            </a:r>
          </a:p>
        </p:txBody>
      </p:sp>
      <p:sp>
        <p:nvSpPr>
          <p:cNvPr id="6" name="Slide Number Placeholder 5"/>
          <p:cNvSpPr>
            <a:spLocks noGrp="1"/>
          </p:cNvSpPr>
          <p:nvPr>
            <p:ph type="sldNum" sz="quarter" idx="12"/>
          </p:nvPr>
        </p:nvSpPr>
        <p:spPr/>
        <p:txBody>
          <a:bodyPr/>
          <a:lstStyle/>
          <a:p>
            <a:fld id="{E268DD2D-D5EB-43A5-A553-B8C965FBACDE}" type="slidenum">
              <a:rPr lang="en-CA" smtClean="0"/>
              <a:t>1</a:t>
            </a:fld>
            <a:endParaRPr lang="en-CA" dirty="0"/>
          </a:p>
        </p:txBody>
      </p:sp>
    </p:spTree>
    <p:extLst>
      <p:ext uri="{BB962C8B-B14F-4D97-AF65-F5344CB8AC3E}">
        <p14:creationId xmlns:p14="http://schemas.microsoft.com/office/powerpoint/2010/main" val="2010830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3800" dirty="0"/>
              <a:t>Combining Symmetry and Localization</a:t>
            </a:r>
          </a:p>
        </p:txBody>
      </p:sp>
      <p:sp>
        <p:nvSpPr>
          <p:cNvPr id="3" name="Content Placeholder 2"/>
          <p:cNvSpPr>
            <a:spLocks noGrp="1"/>
          </p:cNvSpPr>
          <p:nvPr>
            <p:ph idx="1"/>
          </p:nvPr>
        </p:nvSpPr>
        <p:spPr>
          <a:xfrm>
            <a:off x="630238" y="1484312"/>
            <a:ext cx="7886700" cy="5237164"/>
          </a:xfrm>
        </p:spPr>
        <p:txBody>
          <a:bodyPr>
            <a:normAutofit fontScale="92500" lnSpcReduction="10000"/>
          </a:bodyPr>
          <a:lstStyle/>
          <a:p>
            <a:r>
              <a:rPr lang="en-CA" dirty="0"/>
              <a:t>Only one T-amplitude needs to be calculated for each set of equivalent orbitals</a:t>
            </a:r>
          </a:p>
          <a:p>
            <a:pPr lvl="1"/>
            <a:r>
              <a:rPr lang="en-CA" dirty="0"/>
              <a:t>Calculations are greatly simplified</a:t>
            </a:r>
          </a:p>
          <a:p>
            <a:pPr lvl="1"/>
            <a:endParaRPr lang="en-CA" dirty="0"/>
          </a:p>
          <a:p>
            <a:r>
              <a:rPr lang="en-CA" dirty="0"/>
              <a:t>By combining symmetry and localization, we can preform CC calculations on larger systems </a:t>
            </a:r>
          </a:p>
          <a:p>
            <a:endParaRPr lang="en-CA" dirty="0"/>
          </a:p>
          <a:p>
            <a:endParaRPr lang="en-CA" dirty="0"/>
          </a:p>
          <a:p>
            <a:endParaRPr lang="en-CA" dirty="0"/>
          </a:p>
          <a:p>
            <a:endParaRPr lang="en-CA" dirty="0"/>
          </a:p>
          <a:p>
            <a:endParaRPr lang="en-CA" dirty="0"/>
          </a:p>
          <a:p>
            <a:r>
              <a:rPr lang="en-CA" dirty="0"/>
              <a:t>My contribution: Investigate the construction of these orbitals</a:t>
            </a:r>
          </a:p>
          <a:p>
            <a:endParaRPr lang="en-CA" dirty="0"/>
          </a:p>
          <a:p>
            <a:pPr marL="457200" lvl="1" indent="0">
              <a:buNone/>
            </a:pPr>
            <a:endParaRPr lang="en-CA" dirty="0"/>
          </a:p>
          <a:p>
            <a:endParaRPr lang="en-CA" dirty="0"/>
          </a:p>
          <a:p>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10</a:t>
            </a:fld>
            <a:endParaRPr lang="en-CA" dirty="0"/>
          </a:p>
        </p:txBody>
      </p:sp>
      <p:pic>
        <p:nvPicPr>
          <p:cNvPr id="1026" name="Picture 2" descr="https://s3-us-west-2.amazonaws.com/courses-images/wp-content/uploads/sites/219/2016/08/09045711/CNX_Chem_10_06_UnitCell1.jpg"/>
          <p:cNvPicPr>
            <a:picLocks noChangeAspect="1" noChangeArrowheads="1"/>
          </p:cNvPicPr>
          <p:nvPr/>
        </p:nvPicPr>
        <p:blipFill rotWithShape="1">
          <a:blip r:embed="rId3">
            <a:extLst>
              <a:ext uri="{28A0092B-C50C-407E-A947-70E740481C1C}">
                <a14:useLocalDpi xmlns:a14="http://schemas.microsoft.com/office/drawing/2010/main" val="0"/>
              </a:ext>
            </a:extLst>
          </a:blip>
          <a:srcRect l="44855" t="1082" b="-1"/>
          <a:stretch/>
        </p:blipFill>
        <p:spPr bwMode="auto">
          <a:xfrm>
            <a:off x="3533295" y="3904112"/>
            <a:ext cx="1910488" cy="165551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381675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315" y="0"/>
            <a:ext cx="10515600" cy="1325563"/>
          </a:xfrm>
        </p:spPr>
        <p:txBody>
          <a:bodyPr/>
          <a:lstStyle/>
          <a:p>
            <a:r>
              <a:rPr lang="en-CA" dirty="0"/>
              <a:t>Description of Algorithm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30238" y="1486191"/>
                <a:ext cx="8513762" cy="5161744"/>
              </a:xfrm>
            </p:spPr>
            <p:txBody>
              <a:bodyPr>
                <a:normAutofit/>
              </a:bodyPr>
              <a:lstStyle/>
              <a:p>
                <a:r>
                  <a:rPr lang="en-CA" dirty="0"/>
                  <a:t>Define a projector, </a:t>
                </a:r>
                <a14:m>
                  <m:oMath xmlns:m="http://schemas.openxmlformats.org/officeDocument/2006/math">
                    <m:sSup>
                      <m:sSupPr>
                        <m:ctrlPr>
                          <a:rPr lang="en-CA" b="0" i="1" smtClean="0">
                            <a:latin typeface="Cambria Math" panose="02040503050406030204" pitchFamily="18" charset="0"/>
                          </a:rPr>
                        </m:ctrlPr>
                      </m:sSupPr>
                      <m:e>
                        <m:acc>
                          <m:accPr>
                            <m:chr m:val="̂"/>
                            <m:ctrlPr>
                              <a:rPr lang="en-CA" b="0" i="1" smtClean="0">
                                <a:latin typeface="Cambria Math" panose="02040503050406030204" pitchFamily="18" charset="0"/>
                              </a:rPr>
                            </m:ctrlPr>
                          </m:accPr>
                          <m:e>
                            <m:r>
                              <m:rPr>
                                <m:sty m:val="p"/>
                              </m:rPr>
                              <a:rPr lang="en-CA">
                                <a:latin typeface="Cambria Math" panose="02040503050406030204" pitchFamily="18" charset="0"/>
                              </a:rPr>
                              <m:t>P</m:t>
                            </m:r>
                          </m:e>
                        </m:acc>
                      </m:e>
                      <m:sup>
                        <m:r>
                          <m:rPr>
                            <m:sty m:val="p"/>
                          </m:rPr>
                          <a:rPr lang="en-CA" b="0" i="0" smtClean="0">
                            <a:latin typeface="Cambria Math" panose="02040503050406030204" pitchFamily="18" charset="0"/>
                          </a:rPr>
                          <m:t>A</m:t>
                        </m:r>
                      </m:sup>
                    </m:sSup>
                  </m:oMath>
                </a14:m>
                <a:r>
                  <a:rPr lang="en-CA" dirty="0"/>
                  <a:t> which projects MO’s onto the AO’s of the unit cell</a:t>
                </a:r>
              </a:p>
              <a:p>
                <a:endParaRPr lang="en-CA" dirty="0"/>
              </a:p>
              <a:p>
                <a:r>
                  <a:rPr lang="en-CA" dirty="0"/>
                  <a:t>Constuct overlap matrix, </a:t>
                </a:r>
                <a14:m>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𝑂</m:t>
                        </m:r>
                      </m:e>
                      <m:sub>
                        <m:r>
                          <a:rPr lang="en-CA" b="0" i="1" smtClean="0">
                            <a:latin typeface="Cambria Math" panose="02040503050406030204" pitchFamily="18" charset="0"/>
                          </a:rPr>
                          <m:t>𝑖𝑗</m:t>
                        </m:r>
                      </m:sub>
                    </m:sSub>
                    <m:r>
                      <a:rPr lang="en-CA" b="0" i="1" smtClean="0">
                        <a:latin typeface="Cambria Math" panose="02040503050406030204" pitchFamily="18" charset="0"/>
                      </a:rPr>
                      <m:t>=⟨</m:t>
                    </m:r>
                    <m:r>
                      <a:rPr lang="en-CA" b="0" i="1" smtClean="0">
                        <a:latin typeface="Cambria Math" panose="02040503050406030204" pitchFamily="18" charset="0"/>
                      </a:rPr>
                      <m:t>𝑖</m:t>
                    </m:r>
                    <m:d>
                      <m:dPr>
                        <m:begChr m:val="|"/>
                        <m:endChr m:val="|"/>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𝑃</m:t>
                                </m:r>
                              </m:e>
                            </m:acc>
                          </m:e>
                          <m:sup>
                            <m:r>
                              <a:rPr lang="en-CA" b="0" i="1" smtClean="0">
                                <a:latin typeface="Cambria Math" panose="02040503050406030204" pitchFamily="18" charset="0"/>
                              </a:rPr>
                              <m:t>𝐴</m:t>
                            </m:r>
                          </m:sup>
                        </m:sSup>
                      </m:e>
                    </m:d>
                    <m:r>
                      <a:rPr lang="en-CA" b="0" i="1" smtClean="0">
                        <a:latin typeface="Cambria Math" panose="02040503050406030204" pitchFamily="18" charset="0"/>
                      </a:rPr>
                      <m:t>𝑗</m:t>
                    </m:r>
                    <m:r>
                      <a:rPr lang="en-CA" b="0" i="1" smtClean="0">
                        <a:latin typeface="Cambria Math" panose="02040503050406030204" pitchFamily="18" charset="0"/>
                      </a:rPr>
                      <m:t>⟩</m:t>
                    </m:r>
                  </m:oMath>
                </a14:m>
                <a:r>
                  <a:rPr lang="en-CA" dirty="0"/>
                  <a:t> </a:t>
                </a:r>
                <a:r>
                  <a:rPr lang="en-CA" sz="2000" dirty="0"/>
                  <a:t>(</a:t>
                </a:r>
                <a:r>
                  <a:rPr lang="en-CA" sz="2000" dirty="0" err="1"/>
                  <a:t>i,j</a:t>
                </a:r>
                <a:r>
                  <a:rPr lang="en-CA" sz="2000" dirty="0"/>
                  <a:t> are occupied)</a:t>
                </a:r>
              </a:p>
              <a:p>
                <a:endParaRPr lang="en-CA" sz="2000" dirty="0"/>
              </a:p>
              <a:p>
                <a:r>
                  <a:rPr lang="en-CA" dirty="0"/>
                  <a:t>The eigenvalues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𝜆</m:t>
                        </m:r>
                      </m:e>
                      <m:sub>
                        <m:r>
                          <a:rPr lang="en-CA" i="1">
                            <a:latin typeface="Cambria Math" panose="02040503050406030204" pitchFamily="18" charset="0"/>
                          </a:rPr>
                          <m:t>𝑖</m:t>
                        </m:r>
                      </m:sub>
                    </m:sSub>
                    <m:r>
                      <a:rPr lang="en-CA" i="1">
                        <a:latin typeface="Cambria Math" panose="02040503050406030204" pitchFamily="18" charset="0"/>
                      </a:rPr>
                      <m:t> </m:t>
                    </m:r>
                  </m:oMath>
                </a14:m>
                <a:r>
                  <a:rPr lang="en-CA" dirty="0"/>
                  <a:t>) of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𝑂</m:t>
                        </m:r>
                      </m:e>
                      <m:sub>
                        <m:r>
                          <a:rPr lang="en-CA" i="1">
                            <a:latin typeface="Cambria Math" panose="02040503050406030204" pitchFamily="18" charset="0"/>
                          </a:rPr>
                          <m:t>𝑖𝑗</m:t>
                        </m:r>
                      </m:sub>
                    </m:sSub>
                  </m:oMath>
                </a14:m>
                <a:r>
                  <a:rPr lang="en-CA" dirty="0"/>
                  <a:t> give a measure of MO locality.</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30238" y="1486191"/>
                <a:ext cx="8513762" cy="5161744"/>
              </a:xfrm>
              <a:blipFill rotWithShape="1">
                <a:blip r:embed="rId2"/>
                <a:stretch>
                  <a:fillRect l="-1432" t="-1653"/>
                </a:stretch>
              </a:blipFill>
            </p:spPr>
            <p:txBody>
              <a:bodyPr/>
              <a:lstStyle/>
              <a:p>
                <a:r>
                  <a:rPr lang="en-CA">
                    <a:noFill/>
                  </a:rPr>
                  <a:t> </a:t>
                </a:r>
              </a:p>
            </p:txBody>
          </p:sp>
        </mc:Fallback>
      </mc:AlternateContent>
      <p:sp>
        <p:nvSpPr>
          <p:cNvPr id="4" name="Slide Number Placeholder 3"/>
          <p:cNvSpPr>
            <a:spLocks noGrp="1"/>
          </p:cNvSpPr>
          <p:nvPr>
            <p:ph type="sldNum" sz="quarter" idx="12"/>
          </p:nvPr>
        </p:nvSpPr>
        <p:spPr/>
        <p:txBody>
          <a:bodyPr/>
          <a:lstStyle/>
          <a:p>
            <a:fld id="{E268DD2D-D5EB-43A5-A553-B8C965FBACDE}" type="slidenum">
              <a:rPr lang="en-CA" smtClean="0"/>
              <a:t>11</a:t>
            </a:fld>
            <a:endParaRPr lang="en-CA" dirty="0"/>
          </a:p>
        </p:txBody>
      </p:sp>
    </p:spTree>
    <p:extLst>
      <p:ext uri="{BB962C8B-B14F-4D97-AF65-F5344CB8AC3E}">
        <p14:creationId xmlns:p14="http://schemas.microsoft.com/office/powerpoint/2010/main" val="3675702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Description of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30238" y="1484312"/>
                <a:ext cx="7886700" cy="5007927"/>
              </a:xfrm>
            </p:spPr>
            <p:txBody>
              <a:bodyPr>
                <a:normAutofit/>
              </a:bodyPr>
              <a:lstStyle/>
              <a:p>
                <a:r>
                  <a:rPr lang="en-CA" dirty="0"/>
                  <a:t>Projected local orbitals (PLO’s): keep desired number of orbitals with high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𝜆</m:t>
                        </m:r>
                      </m:e>
                      <m:sub>
                        <m:r>
                          <a:rPr lang="en-CA" i="1">
                            <a:latin typeface="Cambria Math" panose="02040503050406030204" pitchFamily="18" charset="0"/>
                          </a:rPr>
                          <m:t>𝑖</m:t>
                        </m:r>
                      </m:sub>
                    </m:sSub>
                  </m:oMath>
                </a14:m>
                <a:endParaRPr lang="en-CA" dirty="0"/>
              </a:p>
              <a:p>
                <a:pPr lvl="1"/>
                <a:r>
                  <a:rPr lang="en-CA" dirty="0"/>
                  <a:t>Fully localized orbitals on the unit cell</a:t>
                </a:r>
              </a:p>
              <a:p>
                <a:pPr lvl="1"/>
                <a:r>
                  <a:rPr lang="en-CA" dirty="0"/>
                  <a:t>Bonding orbitals have additional density near neighbours</a:t>
                </a:r>
              </a:p>
              <a:p>
                <a:pPr lvl="1"/>
                <a:endParaRPr lang="en-CA" dirty="0"/>
              </a:p>
              <a:p>
                <a:r>
                  <a:rPr lang="en-CA" dirty="0"/>
                  <a:t>Enveloping localized orbitals (ELO’s): more complicated</a:t>
                </a:r>
              </a:p>
              <a:p>
                <a:pPr lvl="1"/>
                <a:r>
                  <a:rPr lang="en-CA" dirty="0"/>
                  <a:t>Same fully localized orbitals as PLO’s</a:t>
                </a:r>
              </a:p>
              <a:p>
                <a:pPr lvl="1"/>
                <a:r>
                  <a:rPr lang="en-CA" dirty="0"/>
                  <a:t>Bonding orbitals have virtual character to fully localize them</a:t>
                </a:r>
              </a:p>
              <a:p>
                <a:pPr marL="0" indent="0">
                  <a:buNone/>
                </a:pPr>
                <a:endParaRPr lang="en-CA"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30238" y="1484312"/>
                <a:ext cx="7886700" cy="5007927"/>
              </a:xfrm>
              <a:blipFill>
                <a:blip r:embed="rId2"/>
                <a:stretch>
                  <a:fillRect l="-1391" t="-1946"/>
                </a:stretch>
              </a:blipFill>
            </p:spPr>
            <p:txBody>
              <a:bodyPr/>
              <a:lstStyle/>
              <a:p>
                <a:r>
                  <a:rPr lang="en-CA">
                    <a:noFill/>
                  </a:rPr>
                  <a:t> </a:t>
                </a:r>
              </a:p>
            </p:txBody>
          </p:sp>
        </mc:Fallback>
      </mc:AlternateContent>
      <p:sp>
        <p:nvSpPr>
          <p:cNvPr id="4" name="Slide Number Placeholder 3"/>
          <p:cNvSpPr>
            <a:spLocks noGrp="1"/>
          </p:cNvSpPr>
          <p:nvPr>
            <p:ph type="sldNum" sz="quarter" idx="12"/>
          </p:nvPr>
        </p:nvSpPr>
        <p:spPr/>
        <p:txBody>
          <a:bodyPr/>
          <a:lstStyle/>
          <a:p>
            <a:fld id="{E268DD2D-D5EB-43A5-A553-B8C965FBACDE}" type="slidenum">
              <a:rPr lang="en-CA" smtClean="0"/>
              <a:t>12</a:t>
            </a:fld>
            <a:endParaRPr lang="en-CA" dirty="0"/>
          </a:p>
        </p:txBody>
      </p:sp>
    </p:spTree>
    <p:extLst>
      <p:ext uri="{BB962C8B-B14F-4D97-AF65-F5344CB8AC3E}">
        <p14:creationId xmlns:p14="http://schemas.microsoft.com/office/powerpoint/2010/main" val="1786676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7872" y="325866"/>
            <a:ext cx="5697623" cy="718224"/>
          </a:xfrm>
        </p:spPr>
        <p:txBody>
          <a:bodyPr/>
          <a:lstStyle/>
          <a:p>
            <a:r>
              <a:rPr lang="en-CA" dirty="0"/>
              <a:t>Results</a:t>
            </a:r>
            <a:endParaRPr lang="en-US" dirty="0"/>
          </a:p>
        </p:txBody>
      </p:sp>
      <p:sp>
        <p:nvSpPr>
          <p:cNvPr id="30" name="Slide Number Placeholder 29"/>
          <p:cNvSpPr>
            <a:spLocks noGrp="1"/>
          </p:cNvSpPr>
          <p:nvPr>
            <p:ph type="sldNum" sz="quarter" idx="12"/>
          </p:nvPr>
        </p:nvSpPr>
        <p:spPr/>
        <p:txBody>
          <a:bodyPr/>
          <a:lstStyle/>
          <a:p>
            <a:fld id="{E268DD2D-D5EB-43A5-A553-B8C965FBACDE}" type="slidenum">
              <a:rPr lang="en-CA" smtClean="0"/>
              <a:t>13</a:t>
            </a:fld>
            <a:endParaRPr lang="en-CA" dirty="0"/>
          </a:p>
        </p:txBody>
      </p:sp>
      <p:grpSp>
        <p:nvGrpSpPr>
          <p:cNvPr id="3" name="Group 2"/>
          <p:cNvGrpSpPr/>
          <p:nvPr/>
        </p:nvGrpSpPr>
        <p:grpSpPr>
          <a:xfrm>
            <a:off x="804748" y="2275687"/>
            <a:ext cx="7692180" cy="3287971"/>
            <a:chOff x="1118623" y="2371621"/>
            <a:chExt cx="7692180" cy="3287971"/>
          </a:xfrm>
        </p:grpSpPr>
        <p:grpSp>
          <p:nvGrpSpPr>
            <p:cNvPr id="25" name="Group 24"/>
            <p:cNvGrpSpPr/>
            <p:nvPr/>
          </p:nvGrpSpPr>
          <p:grpSpPr>
            <a:xfrm>
              <a:off x="3556214" y="2371621"/>
              <a:ext cx="4647008" cy="961412"/>
              <a:chOff x="5179502" y="1492802"/>
              <a:chExt cx="5602898" cy="1159175"/>
            </a:xfrm>
          </p:grpSpPr>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79502" y="1520983"/>
                <a:ext cx="1487952" cy="1102813"/>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42183" y="1492802"/>
                <a:ext cx="1504861" cy="1159175"/>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521773" y="1520982"/>
                <a:ext cx="1260627" cy="1102814"/>
              </a:xfrm>
              <a:prstGeom prst="rect">
                <a:avLst/>
              </a:prstGeom>
            </p:spPr>
          </p:pic>
        </p:grpSp>
        <p:grpSp>
          <p:nvGrpSpPr>
            <p:cNvPr id="24" name="Group 23"/>
            <p:cNvGrpSpPr/>
            <p:nvPr/>
          </p:nvGrpSpPr>
          <p:grpSpPr>
            <a:xfrm flipH="1">
              <a:off x="3556214" y="3526335"/>
              <a:ext cx="5254589" cy="942680"/>
              <a:chOff x="4854417" y="2693161"/>
              <a:chExt cx="6335460" cy="1136588"/>
            </a:xfrm>
          </p:grpSpPr>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8024161" y="2710784"/>
                <a:ext cx="944599" cy="1039764"/>
              </a:xfrm>
              <a:prstGeom prst="rect">
                <a:avLst/>
              </a:prstGeom>
            </p:spPr>
          </p:pic>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6924615" y="2693162"/>
                <a:ext cx="930500" cy="1057386"/>
              </a:xfrm>
              <a:prstGeom prst="rect">
                <a:avLst/>
              </a:prstGeom>
            </p:spPr>
          </p:pic>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5845486" y="2693161"/>
                <a:ext cx="916402" cy="1057387"/>
              </a:xfrm>
              <a:prstGeom prst="rect">
                <a:avLst/>
              </a:prstGeom>
            </p:spPr>
          </p:pic>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4854417" y="2710784"/>
                <a:ext cx="930500" cy="1043288"/>
              </a:xfrm>
              <a:prstGeom prst="rect">
                <a:avLst/>
              </a:prstGeom>
            </p:spPr>
          </p:pic>
          <p:pic>
            <p:nvPicPr>
              <p:cNvPr id="15" name="Picture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H="1">
                <a:off x="10259377" y="2781174"/>
                <a:ext cx="930500" cy="1048575"/>
              </a:xfrm>
              <a:prstGeom prst="rect">
                <a:avLst/>
              </a:prstGeom>
            </p:spPr>
          </p:pic>
          <p:pic>
            <p:nvPicPr>
              <p:cNvPr id="16" name="Picture 1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flipH="1">
                <a:off x="9194563" y="2748842"/>
                <a:ext cx="930500" cy="1057386"/>
              </a:xfrm>
              <a:prstGeom prst="rect">
                <a:avLst/>
              </a:prstGeom>
            </p:spPr>
          </p:pic>
        </p:grpSp>
        <p:grpSp>
          <p:nvGrpSpPr>
            <p:cNvPr id="23" name="Group 22"/>
            <p:cNvGrpSpPr/>
            <p:nvPr/>
          </p:nvGrpSpPr>
          <p:grpSpPr>
            <a:xfrm>
              <a:off x="3543888" y="4757529"/>
              <a:ext cx="5253160" cy="902063"/>
              <a:chOff x="4966359" y="3960644"/>
              <a:chExt cx="6333736" cy="1087617"/>
            </a:xfrm>
          </p:grpSpPr>
          <p:pic>
            <p:nvPicPr>
              <p:cNvPr id="22" name="Picture 21"/>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121307" y="3988894"/>
                <a:ext cx="1073492" cy="1031117"/>
              </a:xfrm>
              <a:prstGeom prst="rect">
                <a:avLst/>
              </a:prstGeom>
            </p:spPr>
          </p:pic>
          <p:pic>
            <p:nvPicPr>
              <p:cNvPr id="17" name="Picture 16"/>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311780" y="3988894"/>
                <a:ext cx="918118" cy="1031117"/>
              </a:xfrm>
              <a:prstGeom prst="rect">
                <a:avLst/>
              </a:prstGeom>
            </p:spPr>
          </p:pic>
          <p:pic>
            <p:nvPicPr>
              <p:cNvPr id="18" name="Picture 17"/>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346879" y="3988894"/>
                <a:ext cx="918118" cy="1031117"/>
              </a:xfrm>
              <a:prstGeom prst="rect">
                <a:avLst/>
              </a:prstGeom>
            </p:spPr>
          </p:pic>
          <p:pic>
            <p:nvPicPr>
              <p:cNvPr id="19" name="Picture 18"/>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381977" y="3981831"/>
                <a:ext cx="918118" cy="1045242"/>
              </a:xfrm>
              <a:prstGeom prst="rect">
                <a:avLst/>
              </a:prstGeom>
            </p:spPr>
          </p:pic>
          <p:pic>
            <p:nvPicPr>
              <p:cNvPr id="20" name="Picture 19"/>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4966359" y="3960644"/>
                <a:ext cx="918118" cy="1087617"/>
              </a:xfrm>
              <a:prstGeom prst="rect">
                <a:avLst/>
              </a:prstGeom>
            </p:spPr>
          </p:pic>
          <p:pic>
            <p:nvPicPr>
              <p:cNvPr id="21" name="Picture 20"/>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001458" y="3988893"/>
                <a:ext cx="1002868" cy="1031118"/>
              </a:xfrm>
              <a:prstGeom prst="rect">
                <a:avLst/>
              </a:prstGeom>
            </p:spPr>
          </p:pic>
        </p:grpSp>
        <p:sp>
          <p:nvSpPr>
            <p:cNvPr id="31" name="TextBox 30"/>
            <p:cNvSpPr txBox="1"/>
            <p:nvPr/>
          </p:nvSpPr>
          <p:spPr>
            <a:xfrm>
              <a:off x="1118623" y="2664659"/>
              <a:ext cx="1271182" cy="369332"/>
            </a:xfrm>
            <a:prstGeom prst="rect">
              <a:avLst/>
            </a:prstGeom>
            <a:noFill/>
          </p:spPr>
          <p:txBody>
            <a:bodyPr wrap="none" rtlCol="0">
              <a:spAutoFit/>
            </a:bodyPr>
            <a:lstStyle/>
            <a:p>
              <a:pPr algn="ctr"/>
              <a:r>
                <a:rPr lang="en-CA" dirty="0"/>
                <a:t>Cannonical </a:t>
              </a:r>
              <a:endParaRPr lang="en-US" dirty="0"/>
            </a:p>
          </p:txBody>
        </p:sp>
        <p:sp>
          <p:nvSpPr>
            <p:cNvPr id="32" name="TextBox 31"/>
            <p:cNvSpPr txBox="1"/>
            <p:nvPr/>
          </p:nvSpPr>
          <p:spPr>
            <a:xfrm>
              <a:off x="1412711" y="3787472"/>
              <a:ext cx="683007" cy="369332"/>
            </a:xfrm>
            <a:prstGeom prst="rect">
              <a:avLst/>
            </a:prstGeom>
            <a:noFill/>
          </p:spPr>
          <p:txBody>
            <a:bodyPr wrap="none" rtlCol="0">
              <a:spAutoFit/>
            </a:bodyPr>
            <a:lstStyle/>
            <a:p>
              <a:pPr algn="ctr"/>
              <a:r>
                <a:rPr lang="en-CA" dirty="0"/>
                <a:t>PLO’s</a:t>
              </a:r>
              <a:endParaRPr lang="en-US" dirty="0"/>
            </a:p>
          </p:txBody>
        </p:sp>
        <p:sp>
          <p:nvSpPr>
            <p:cNvPr id="33" name="TextBox 32"/>
            <p:cNvSpPr txBox="1"/>
            <p:nvPr/>
          </p:nvSpPr>
          <p:spPr>
            <a:xfrm>
              <a:off x="1415917" y="5023893"/>
              <a:ext cx="676595" cy="369332"/>
            </a:xfrm>
            <a:prstGeom prst="rect">
              <a:avLst/>
            </a:prstGeom>
            <a:noFill/>
          </p:spPr>
          <p:txBody>
            <a:bodyPr wrap="none" rtlCol="0">
              <a:spAutoFit/>
            </a:bodyPr>
            <a:lstStyle/>
            <a:p>
              <a:pPr algn="ctr"/>
              <a:r>
                <a:rPr lang="en-CA" dirty="0"/>
                <a:t>ELO’s</a:t>
              </a:r>
              <a:endParaRPr lang="en-US" dirty="0"/>
            </a:p>
          </p:txBody>
        </p:sp>
      </p:grpSp>
      <mc:AlternateContent xmlns:mc="http://schemas.openxmlformats.org/markup-compatibility/2006" xmlns:a14="http://schemas.microsoft.com/office/drawing/2010/main">
        <mc:Choice Requires="a14">
          <p:sp>
            <p:nvSpPr>
              <p:cNvPr id="26" name="Content Placeholder 2"/>
              <p:cNvSpPr>
                <a:spLocks noGrp="1"/>
              </p:cNvSpPr>
              <p:nvPr>
                <p:ph idx="1"/>
              </p:nvPr>
            </p:nvSpPr>
            <p:spPr>
              <a:xfrm>
                <a:off x="488427" y="1365281"/>
                <a:ext cx="8322376" cy="548579"/>
              </a:xfrm>
            </p:spPr>
            <p:txBody>
              <a:bodyPr/>
              <a:lstStyle/>
              <a:p>
                <a:r>
                  <a:rPr lang="en-CA" dirty="0"/>
                  <a:t>Localized benzene </a:t>
                </a:r>
                <a14:m>
                  <m:oMath xmlns:m="http://schemas.openxmlformats.org/officeDocument/2006/math">
                    <m:r>
                      <a:rPr lang="en-CA" b="0" i="1" smtClean="0">
                        <a:latin typeface="Cambria Math"/>
                      </a:rPr>
                      <m:t>𝜋</m:t>
                    </m:r>
                  </m:oMath>
                </a14:m>
                <a:r>
                  <a:rPr lang="en-CA" dirty="0"/>
                  <a:t> orbitals (HF/3-21G)</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pPr marL="0" indent="0">
                  <a:buNone/>
                </a:pPr>
                <a:endParaRPr lang="en-CA" dirty="0"/>
              </a:p>
              <a:p>
                <a:endParaRPr lang="en-CA" dirty="0"/>
              </a:p>
            </p:txBody>
          </p:sp>
        </mc:Choice>
        <mc:Fallback xmlns="">
          <p:sp>
            <p:nvSpPr>
              <p:cNvPr id="26" name="Content Placeholder 2"/>
              <p:cNvSpPr>
                <a:spLocks noGrp="1" noRot="1" noChangeAspect="1" noMove="1" noResize="1" noEditPoints="1" noAdjustHandles="1" noChangeArrowheads="1" noChangeShapeType="1" noTextEdit="1"/>
              </p:cNvSpPr>
              <p:nvPr>
                <p:ph idx="1"/>
              </p:nvPr>
            </p:nvSpPr>
            <p:spPr>
              <a:xfrm>
                <a:off x="488427" y="1365281"/>
                <a:ext cx="8322376" cy="548579"/>
              </a:xfrm>
              <a:blipFill rotWithShape="1">
                <a:blip r:embed="rId18"/>
                <a:stretch>
                  <a:fillRect l="-1465" t="-17778" b="-950000"/>
                </a:stretch>
              </a:blipFill>
            </p:spPr>
            <p:txBody>
              <a:bodyPr/>
              <a:lstStyle/>
              <a:p>
                <a:r>
                  <a:rPr lang="en-CA">
                    <a:noFill/>
                  </a:rPr>
                  <a:t> </a:t>
                </a:r>
              </a:p>
            </p:txBody>
          </p:sp>
        </mc:Fallback>
      </mc:AlternateContent>
    </p:spTree>
    <p:extLst>
      <p:ext uri="{BB962C8B-B14F-4D97-AF65-F5344CB8AC3E}">
        <p14:creationId xmlns:p14="http://schemas.microsoft.com/office/powerpoint/2010/main" val="3300505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879" y="255182"/>
            <a:ext cx="7708144" cy="680484"/>
          </a:xfrm>
        </p:spPr>
        <p:txBody>
          <a:bodyPr>
            <a:noAutofit/>
          </a:bodyPr>
          <a:lstStyle/>
          <a:p>
            <a:r>
              <a:rPr lang="en-CA" sz="3400" dirty="0"/>
              <a:t>Projected Localized Orbitals (PLO’s)</a:t>
            </a:r>
          </a:p>
        </p:txBody>
      </p:sp>
      <p:sp>
        <p:nvSpPr>
          <p:cNvPr id="3" name="Content Placeholder 2"/>
          <p:cNvSpPr>
            <a:spLocks noGrp="1"/>
          </p:cNvSpPr>
          <p:nvPr>
            <p:ph idx="1"/>
          </p:nvPr>
        </p:nvSpPr>
        <p:spPr>
          <a:xfrm>
            <a:off x="630238" y="1484313"/>
            <a:ext cx="8513762" cy="4863324"/>
          </a:xfrm>
        </p:spPr>
        <p:txBody>
          <a:bodyPr>
            <a:normAutofit/>
          </a:bodyPr>
          <a:lstStyle/>
          <a:p>
            <a:r>
              <a:rPr lang="en-CA" dirty="0"/>
              <a:t>PLO’s are non-orthogonal</a:t>
            </a:r>
          </a:p>
          <a:p>
            <a:r>
              <a:rPr lang="en-CA" dirty="0"/>
              <a:t>Relatively intuitive</a:t>
            </a:r>
          </a:p>
          <a:p>
            <a:endParaRPr lang="en-CA" dirty="0"/>
          </a:p>
        </p:txBody>
      </p:sp>
      <p:grpSp>
        <p:nvGrpSpPr>
          <p:cNvPr id="4" name="Group 3"/>
          <p:cNvGrpSpPr/>
          <p:nvPr/>
        </p:nvGrpSpPr>
        <p:grpSpPr>
          <a:xfrm flipH="1">
            <a:off x="922947" y="3004020"/>
            <a:ext cx="7408370" cy="1329071"/>
            <a:chOff x="4854417" y="2693161"/>
            <a:chExt cx="6335460" cy="1136588"/>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8024161" y="2710784"/>
              <a:ext cx="944599" cy="1039764"/>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6924615" y="2693162"/>
              <a:ext cx="930500" cy="1057386"/>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5845486" y="2693161"/>
              <a:ext cx="916402" cy="1057387"/>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854417" y="2710784"/>
              <a:ext cx="930500" cy="1043288"/>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10259377" y="2781174"/>
              <a:ext cx="930500" cy="1048575"/>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9194563" y="2748842"/>
              <a:ext cx="930500" cy="1057386"/>
            </a:xfrm>
            <a:prstGeom prst="rect">
              <a:avLst/>
            </a:prstGeom>
          </p:spPr>
        </p:pic>
      </p:grpSp>
      <p:sp>
        <p:nvSpPr>
          <p:cNvPr id="11" name="Slide Number Placeholder 10"/>
          <p:cNvSpPr>
            <a:spLocks noGrp="1"/>
          </p:cNvSpPr>
          <p:nvPr>
            <p:ph type="sldNum" sz="quarter" idx="12"/>
          </p:nvPr>
        </p:nvSpPr>
        <p:spPr/>
        <p:txBody>
          <a:bodyPr/>
          <a:lstStyle/>
          <a:p>
            <a:fld id="{E268DD2D-D5EB-43A5-A553-B8C965FBACDE}" type="slidenum">
              <a:rPr lang="en-CA" smtClean="0"/>
              <a:t>14</a:t>
            </a:fld>
            <a:endParaRPr lang="en-CA" dirty="0"/>
          </a:p>
        </p:txBody>
      </p:sp>
    </p:spTree>
    <p:extLst>
      <p:ext uri="{BB962C8B-B14F-4D97-AF65-F5344CB8AC3E}">
        <p14:creationId xmlns:p14="http://schemas.microsoft.com/office/powerpoint/2010/main" val="3633532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3727" y="-44542"/>
            <a:ext cx="10515600" cy="1325563"/>
          </a:xfrm>
        </p:spPr>
        <p:txBody>
          <a:bodyPr/>
          <a:lstStyle/>
          <a:p>
            <a:r>
              <a:rPr lang="en-CA" dirty="0"/>
              <a:t>Enveloping Localized Orbitals</a:t>
            </a:r>
          </a:p>
        </p:txBody>
      </p:sp>
      <p:sp>
        <p:nvSpPr>
          <p:cNvPr id="3" name="Content Placeholder 2"/>
          <p:cNvSpPr>
            <a:spLocks noGrp="1"/>
          </p:cNvSpPr>
          <p:nvPr>
            <p:ph idx="1"/>
          </p:nvPr>
        </p:nvSpPr>
        <p:spPr>
          <a:xfrm>
            <a:off x="630238" y="1484313"/>
            <a:ext cx="8322376" cy="4351338"/>
          </a:xfrm>
        </p:spPr>
        <p:txBody>
          <a:bodyPr/>
          <a:lstStyle/>
          <a:p>
            <a:r>
              <a:rPr lang="en-US" dirty="0"/>
              <a:t>We can choose virtual orbitals to precisely compensate for the orbital components lost. </a:t>
            </a:r>
          </a:p>
          <a:p>
            <a:r>
              <a:rPr lang="en-US" dirty="0"/>
              <a:t>Orbitals are fully localized</a:t>
            </a:r>
            <a:br>
              <a:rPr lang="en-US" dirty="0"/>
            </a:br>
            <a:endParaRPr lang="en-US" dirty="0"/>
          </a:p>
          <a:p>
            <a:endParaRPr lang="en-C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8712" y="4167963"/>
            <a:ext cx="3233389" cy="2690037"/>
          </a:xfrm>
          <a:prstGeom prst="rect">
            <a:avLst/>
          </a:prstGeom>
        </p:spPr>
      </p:pic>
      <p:sp>
        <p:nvSpPr>
          <p:cNvPr id="7" name="Slide Number Placeholder 6"/>
          <p:cNvSpPr>
            <a:spLocks noGrp="1"/>
          </p:cNvSpPr>
          <p:nvPr>
            <p:ph type="sldNum" sz="quarter" idx="12"/>
          </p:nvPr>
        </p:nvSpPr>
        <p:spPr/>
        <p:txBody>
          <a:bodyPr/>
          <a:lstStyle/>
          <a:p>
            <a:fld id="{E268DD2D-D5EB-43A5-A553-B8C965FBACDE}" type="slidenum">
              <a:rPr lang="en-CA" smtClean="0"/>
              <a:t>15</a:t>
            </a:fld>
            <a:endParaRPr lang="en-CA" dirty="0"/>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9069" y="2920184"/>
            <a:ext cx="1158141" cy="1300682"/>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84412" y="2920184"/>
            <a:ext cx="1158141" cy="1300682"/>
          </a:xfrm>
          <a:prstGeom prst="rect">
            <a:avLst/>
          </a:prstGeom>
        </p:spPr>
      </p:pic>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69755" y="2911276"/>
            <a:ext cx="1158141" cy="1318499"/>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346619" y="2920184"/>
            <a:ext cx="1354134" cy="1300682"/>
          </a:xfrm>
          <a:prstGeom prst="rect">
            <a:avLst/>
          </a:prstGeom>
        </p:spPr>
      </p:pic>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30238" y="2884549"/>
            <a:ext cx="1158141" cy="1371953"/>
          </a:xfrm>
          <a:prstGeom prst="rect">
            <a:avLst/>
          </a:prstGeom>
        </p:spPr>
      </p:pic>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915581" y="2920184"/>
            <a:ext cx="1265046" cy="1300683"/>
          </a:xfrm>
          <a:prstGeom prst="rect">
            <a:avLst/>
          </a:prstGeom>
        </p:spPr>
      </p:pic>
    </p:spTree>
    <p:extLst>
      <p:ext uri="{BB962C8B-B14F-4D97-AF65-F5344CB8AC3E}">
        <p14:creationId xmlns:p14="http://schemas.microsoft.com/office/powerpoint/2010/main" val="4272583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337" y="-41564"/>
            <a:ext cx="10515600" cy="1325563"/>
          </a:xfrm>
        </p:spPr>
        <p:txBody>
          <a:bodyPr/>
          <a:lstStyle/>
          <a:p>
            <a:r>
              <a:rPr lang="en-CA" dirty="0"/>
              <a:t>Cannonical orbitals, PLO’s, ELO’s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82446431"/>
              </p:ext>
            </p:extLst>
          </p:nvPr>
        </p:nvGraphicFramePr>
        <p:xfrm>
          <a:off x="630238" y="1484313"/>
          <a:ext cx="8390693" cy="5182391"/>
        </p:xfrm>
        <a:graphic>
          <a:graphicData uri="http://schemas.openxmlformats.org/drawingml/2006/table">
            <a:tbl>
              <a:tblPr firstRow="1" bandRow="1">
                <a:tableStyleId>{5940675A-B579-460E-94D1-54222C63F5DA}</a:tableStyleId>
              </a:tblPr>
              <a:tblGrid>
                <a:gridCol w="3193113">
                  <a:extLst>
                    <a:ext uri="{9D8B030D-6E8A-4147-A177-3AD203B41FA5}">
                      <a16:colId xmlns:a16="http://schemas.microsoft.com/office/drawing/2014/main" val="20000"/>
                    </a:ext>
                  </a:extLst>
                </a:gridCol>
                <a:gridCol w="2536260">
                  <a:extLst>
                    <a:ext uri="{9D8B030D-6E8A-4147-A177-3AD203B41FA5}">
                      <a16:colId xmlns:a16="http://schemas.microsoft.com/office/drawing/2014/main" val="20001"/>
                    </a:ext>
                  </a:extLst>
                </a:gridCol>
                <a:gridCol w="1176490">
                  <a:extLst>
                    <a:ext uri="{9D8B030D-6E8A-4147-A177-3AD203B41FA5}">
                      <a16:colId xmlns:a16="http://schemas.microsoft.com/office/drawing/2014/main" val="20002"/>
                    </a:ext>
                  </a:extLst>
                </a:gridCol>
                <a:gridCol w="1484830">
                  <a:extLst>
                    <a:ext uri="{9D8B030D-6E8A-4147-A177-3AD203B41FA5}">
                      <a16:colId xmlns:a16="http://schemas.microsoft.com/office/drawing/2014/main" val="20003"/>
                    </a:ext>
                  </a:extLst>
                </a:gridCol>
              </a:tblGrid>
              <a:tr h="447721">
                <a:tc>
                  <a:txBody>
                    <a:bodyPr/>
                    <a:lstStyle/>
                    <a:p>
                      <a:endParaRPr lang="en-US" sz="1500" dirty="0"/>
                    </a:p>
                  </a:txBody>
                  <a:tcPr marL="108173" marR="108173" marT="54086" marB="54086"/>
                </a:tc>
                <a:tc>
                  <a:txBody>
                    <a:bodyPr/>
                    <a:lstStyle/>
                    <a:p>
                      <a:pPr algn="ctr"/>
                      <a:r>
                        <a:rPr lang="en-CA" sz="2500" dirty="0"/>
                        <a:t>Cannonical MO’s </a:t>
                      </a:r>
                      <a:endParaRPr lang="en-US" sz="2500" dirty="0"/>
                    </a:p>
                  </a:txBody>
                  <a:tcPr marL="108173" marR="108173" marT="54086" marB="54086"/>
                </a:tc>
                <a:tc>
                  <a:txBody>
                    <a:bodyPr/>
                    <a:lstStyle/>
                    <a:p>
                      <a:pPr algn="ctr"/>
                      <a:r>
                        <a:rPr lang="en-CA" sz="2500" dirty="0"/>
                        <a:t>PLO’s          </a:t>
                      </a:r>
                      <a:endParaRPr lang="en-US" sz="2500" dirty="0"/>
                    </a:p>
                  </a:txBody>
                  <a:tcPr marL="108173" marR="108173" marT="54086" marB="54086"/>
                </a:tc>
                <a:tc>
                  <a:txBody>
                    <a:bodyPr/>
                    <a:lstStyle/>
                    <a:p>
                      <a:pPr algn="ctr"/>
                      <a:r>
                        <a:rPr lang="en-CA" sz="2500" dirty="0"/>
                        <a:t>ELO’s        </a:t>
                      </a:r>
                      <a:endParaRPr lang="en-US" sz="2500" dirty="0"/>
                    </a:p>
                  </a:txBody>
                  <a:tcPr marL="108173" marR="108173" marT="54086" marB="54086"/>
                </a:tc>
                <a:extLst>
                  <a:ext uri="{0D108BD9-81ED-4DB2-BD59-A6C34878D82A}">
                    <a16:rowId xmlns:a16="http://schemas.microsoft.com/office/drawing/2014/main" val="10000"/>
                  </a:ext>
                </a:extLst>
              </a:tr>
              <a:tr h="987691">
                <a:tc>
                  <a:txBody>
                    <a:bodyPr/>
                    <a:lstStyle/>
                    <a:p>
                      <a:pPr algn="l"/>
                      <a:r>
                        <a:rPr lang="en-CA" sz="2700" dirty="0"/>
                        <a:t>Localized</a:t>
                      </a:r>
                      <a:endParaRPr lang="en-US" sz="2700" dirty="0"/>
                    </a:p>
                  </a:txBody>
                  <a:tcPr marL="108173" marR="108173" marT="54086" marB="54086" anchor="ctr"/>
                </a:tc>
                <a:tc>
                  <a:txBody>
                    <a:bodyPr/>
                    <a:lstStyle/>
                    <a:p>
                      <a:pPr algn="ctr"/>
                      <a:r>
                        <a:rPr lang="en-US" sz="3300" dirty="0"/>
                        <a:t>No</a:t>
                      </a:r>
                    </a:p>
                  </a:txBody>
                  <a:tcPr marL="108173" marR="108173" marT="54086" marB="54086" anchor="ctr"/>
                </a:tc>
                <a:tc>
                  <a:txBody>
                    <a:bodyPr/>
                    <a:lstStyle/>
                    <a:p>
                      <a:pPr algn="ctr"/>
                      <a:r>
                        <a:rPr lang="en-US" sz="3300" dirty="0"/>
                        <a:t> Yes</a:t>
                      </a:r>
                    </a:p>
                  </a:txBody>
                  <a:tcPr marL="108173" marR="108173" marT="54086" marB="54086" anchor="ctr"/>
                </a:tc>
                <a:tc>
                  <a:txBody>
                    <a:bodyPr/>
                    <a:lstStyle/>
                    <a:p>
                      <a:pPr algn="ctr"/>
                      <a:r>
                        <a:rPr lang="en-US" sz="3300" dirty="0"/>
                        <a:t>Yes</a:t>
                      </a:r>
                    </a:p>
                  </a:txBody>
                  <a:tcPr marL="108173" marR="108173" marT="54086" marB="54086" anchor="ctr"/>
                </a:tc>
                <a:extLst>
                  <a:ext uri="{0D108BD9-81ED-4DB2-BD59-A6C34878D82A}">
                    <a16:rowId xmlns:a16="http://schemas.microsoft.com/office/drawing/2014/main" val="10001"/>
                  </a:ext>
                </a:extLst>
              </a:tr>
              <a:tr h="11284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2700" dirty="0"/>
                        <a:t>Orthogonal</a:t>
                      </a:r>
                      <a:endParaRPr lang="en-US" sz="2700" dirty="0"/>
                    </a:p>
                  </a:txBody>
                  <a:tcPr marL="108173" marR="108173" marT="54086" marB="54086" anchor="ctr"/>
                </a:tc>
                <a:tc>
                  <a:txBody>
                    <a:bodyPr/>
                    <a:lstStyle/>
                    <a:p>
                      <a:pPr algn="ctr"/>
                      <a:r>
                        <a:rPr lang="en-US" sz="3300" dirty="0"/>
                        <a:t>Yes</a:t>
                      </a:r>
                    </a:p>
                  </a:txBody>
                  <a:tcPr marL="108173" marR="108173" marT="54086" marB="54086" anchor="ctr"/>
                </a:tc>
                <a:tc>
                  <a:txBody>
                    <a:bodyPr/>
                    <a:lstStyle/>
                    <a:p>
                      <a:pPr algn="ctr"/>
                      <a:r>
                        <a:rPr lang="en-US" sz="3300" dirty="0"/>
                        <a:t>No</a:t>
                      </a:r>
                    </a:p>
                  </a:txBody>
                  <a:tcPr marL="108173" marR="108173" marT="54086" marB="54086" anchor="ctr"/>
                </a:tc>
                <a:tc>
                  <a:txBody>
                    <a:bodyPr/>
                    <a:lstStyle/>
                    <a:p>
                      <a:pPr algn="ctr"/>
                      <a:r>
                        <a:rPr lang="en-US" sz="3300" dirty="0"/>
                        <a:t>Choose</a:t>
                      </a:r>
                    </a:p>
                  </a:txBody>
                  <a:tcPr marL="108173" marR="108173" marT="54086" marB="54086" anchor="ctr"/>
                </a:tc>
                <a:extLst>
                  <a:ext uri="{0D108BD9-81ED-4DB2-BD59-A6C34878D82A}">
                    <a16:rowId xmlns:a16="http://schemas.microsoft.com/office/drawing/2014/main" val="10002"/>
                  </a:ext>
                </a:extLst>
              </a:tr>
              <a:tr h="1578640">
                <a:tc>
                  <a:txBody>
                    <a:bodyPr/>
                    <a:lstStyle/>
                    <a:p>
                      <a:pPr algn="l"/>
                      <a:r>
                        <a:rPr lang="en-CA" sz="2700" dirty="0"/>
                        <a:t>Occupied</a:t>
                      </a:r>
                      <a:r>
                        <a:rPr lang="en-CA" sz="2700" baseline="0" dirty="0"/>
                        <a:t> orbitals have pure occupied character </a:t>
                      </a:r>
                    </a:p>
                    <a:p>
                      <a:pPr algn="l"/>
                      <a:endParaRPr lang="en-CA" sz="2700" baseline="0" dirty="0"/>
                    </a:p>
                    <a:p>
                      <a:pPr algn="l"/>
                      <a:r>
                        <a:rPr lang="en-CA" sz="2700" baseline="0" dirty="0"/>
                        <a:t>(Occupied and virtual orbitals do not mix)</a:t>
                      </a:r>
                      <a:endParaRPr lang="en-US" sz="2700" dirty="0"/>
                    </a:p>
                  </a:txBody>
                  <a:tcPr marL="108173" marR="108173" marT="54086" marB="54086" anchor="ctr"/>
                </a:tc>
                <a:tc>
                  <a:txBody>
                    <a:bodyPr/>
                    <a:lstStyle/>
                    <a:p>
                      <a:pPr algn="ctr"/>
                      <a:r>
                        <a:rPr lang="en-US" sz="3300" dirty="0"/>
                        <a:t>Yes</a:t>
                      </a:r>
                    </a:p>
                  </a:txBody>
                  <a:tcPr marL="108173" marR="108173" marT="54086" marB="54086" anchor="ctr"/>
                </a:tc>
                <a:tc>
                  <a:txBody>
                    <a:bodyPr/>
                    <a:lstStyle/>
                    <a:p>
                      <a:pPr algn="ctr"/>
                      <a:r>
                        <a:rPr lang="en-US" sz="3300" dirty="0"/>
                        <a:t>Yes</a:t>
                      </a:r>
                    </a:p>
                  </a:txBody>
                  <a:tcPr marL="108173" marR="108173" marT="54086" marB="54086" anchor="ctr"/>
                </a:tc>
                <a:tc>
                  <a:txBody>
                    <a:bodyPr/>
                    <a:lstStyle/>
                    <a:p>
                      <a:pPr algn="ctr"/>
                      <a:r>
                        <a:rPr lang="en-US" sz="3300" dirty="0"/>
                        <a:t>No</a:t>
                      </a:r>
                    </a:p>
                  </a:txBody>
                  <a:tcPr marL="108173" marR="108173" marT="54086" marB="54086" anchor="ctr"/>
                </a:tc>
                <a:extLst>
                  <a:ext uri="{0D108BD9-81ED-4DB2-BD59-A6C34878D82A}">
                    <a16:rowId xmlns:a16="http://schemas.microsoft.com/office/drawing/2014/main" val="10003"/>
                  </a:ext>
                </a:extLst>
              </a:tr>
            </a:tbl>
          </a:graphicData>
        </a:graphic>
      </p:graphicFrame>
      <p:sp>
        <p:nvSpPr>
          <p:cNvPr id="23" name="Slide Number Placeholder 22"/>
          <p:cNvSpPr>
            <a:spLocks noGrp="1"/>
          </p:cNvSpPr>
          <p:nvPr>
            <p:ph type="sldNum" sz="quarter" idx="12"/>
          </p:nvPr>
        </p:nvSpPr>
        <p:spPr/>
        <p:txBody>
          <a:bodyPr/>
          <a:lstStyle/>
          <a:p>
            <a:fld id="{E268DD2D-D5EB-43A5-A553-B8C965FBACDE}" type="slidenum">
              <a:rPr lang="en-CA" smtClean="0"/>
              <a:t>16</a:t>
            </a:fld>
            <a:endParaRPr lang="en-CA" dirty="0"/>
          </a:p>
        </p:txBody>
      </p:sp>
    </p:spTree>
    <p:extLst>
      <p:ext uri="{BB962C8B-B14F-4D97-AF65-F5344CB8AC3E}">
        <p14:creationId xmlns:p14="http://schemas.microsoft.com/office/powerpoint/2010/main" val="3294372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SF</a:t>
            </a:r>
            <a:r>
              <a:rPr lang="en-US" baseline="-25000" dirty="0"/>
              <a:t>6</a:t>
            </a:r>
            <a:endParaRPr lang="en-CA" baseline="-25000" dirty="0"/>
          </a:p>
        </p:txBody>
      </p:sp>
      <p:sp>
        <p:nvSpPr>
          <p:cNvPr id="4" name="Slide Number Placeholder 3"/>
          <p:cNvSpPr>
            <a:spLocks noGrp="1"/>
          </p:cNvSpPr>
          <p:nvPr>
            <p:ph type="sldNum" sz="quarter" idx="12"/>
          </p:nvPr>
        </p:nvSpPr>
        <p:spPr/>
        <p:txBody>
          <a:bodyPr/>
          <a:lstStyle/>
          <a:p>
            <a:fld id="{E268DD2D-D5EB-43A5-A553-B8C965FBACDE}" type="slidenum">
              <a:rPr lang="en-CA" smtClean="0"/>
              <a:t>17</a:t>
            </a:fld>
            <a:endParaRPr lang="en-CA" dirty="0"/>
          </a:p>
        </p:txBody>
      </p:sp>
      <p:sp>
        <p:nvSpPr>
          <p:cNvPr id="5" name="TextBox 4"/>
          <p:cNvSpPr txBox="1"/>
          <p:nvPr/>
        </p:nvSpPr>
        <p:spPr>
          <a:xfrm>
            <a:off x="208012" y="1961730"/>
            <a:ext cx="1382233" cy="1477328"/>
          </a:xfrm>
          <a:prstGeom prst="rect">
            <a:avLst/>
          </a:prstGeom>
          <a:noFill/>
        </p:spPr>
        <p:txBody>
          <a:bodyPr wrap="square" rtlCol="0">
            <a:spAutoFit/>
          </a:bodyPr>
          <a:lstStyle/>
          <a:p>
            <a:r>
              <a:rPr lang="en-CA" dirty="0"/>
              <a:t>Canonical </a:t>
            </a:r>
          </a:p>
          <a:p>
            <a:endParaRPr lang="en-CA" dirty="0"/>
          </a:p>
          <a:p>
            <a:endParaRPr lang="en-CA" dirty="0"/>
          </a:p>
          <a:p>
            <a:endParaRPr lang="en-CA" dirty="0"/>
          </a:p>
          <a:p>
            <a:endParaRPr lang="en-CA" dirty="0"/>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98923" y="3063526"/>
            <a:ext cx="1330448" cy="1381423"/>
          </a:xfrm>
          <a:prstGeom prst="rect">
            <a:avLst/>
          </a:prstGeom>
        </p:spPr>
      </p:pic>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71856" y="3039312"/>
            <a:ext cx="1246340" cy="1429850"/>
          </a:xfrm>
          <a:prstGeom prst="rect">
            <a:avLst/>
          </a:prstGeom>
        </p:spPr>
      </p:pic>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26521" y="3101757"/>
            <a:ext cx="1190267" cy="1304961"/>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71152" y="3089013"/>
            <a:ext cx="1246339" cy="1330448"/>
          </a:xfrm>
          <a:prstGeom prst="rect">
            <a:avLst/>
          </a:prstGeom>
        </p:spPr>
      </p:pic>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074244" y="3110678"/>
            <a:ext cx="1197913" cy="1287119"/>
          </a:xfrm>
          <a:prstGeom prst="rect">
            <a:avLst/>
          </a:prstGeom>
        </p:spPr>
      </p:pic>
      <p:pic>
        <p:nvPicPr>
          <p:cNvPr id="17" name="Picture 1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783735" y="3145086"/>
            <a:ext cx="1236145" cy="1218303"/>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15202" y="4788863"/>
            <a:ext cx="1330448" cy="1381423"/>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88135" y="4764649"/>
            <a:ext cx="1246340" cy="1429850"/>
          </a:xfrm>
          <a:prstGeom prst="rect">
            <a:avLst/>
          </a:prstGeom>
        </p:spPr>
      </p:pic>
      <p:pic>
        <p:nvPicPr>
          <p:cNvPr id="23" name="Picture 2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42800" y="4827094"/>
            <a:ext cx="1190267" cy="1304961"/>
          </a:xfrm>
          <a:prstGeom prst="rect">
            <a:avLst/>
          </a:prstGeom>
        </p:spPr>
      </p:pic>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87431" y="4814350"/>
            <a:ext cx="1246339" cy="1330448"/>
          </a:xfrm>
          <a:prstGeom prst="rect">
            <a:avLst/>
          </a:prstGeom>
        </p:spPr>
      </p:pic>
      <p:pic>
        <p:nvPicPr>
          <p:cNvPr id="26" name="Picture 2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00014" y="4870423"/>
            <a:ext cx="1236145" cy="1218303"/>
          </a:xfrm>
          <a:prstGeom prst="rect">
            <a:avLst/>
          </a:prstGeom>
        </p:spPr>
      </p:pic>
      <p:pic>
        <p:nvPicPr>
          <p:cNvPr id="27" name="Picture 2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90523" y="4829643"/>
            <a:ext cx="1205327" cy="1299863"/>
          </a:xfrm>
          <a:prstGeom prst="rect">
            <a:avLst/>
          </a:prstGeom>
        </p:spPr>
      </p:pic>
      <p:sp>
        <p:nvSpPr>
          <p:cNvPr id="28" name="Rectangle 27"/>
          <p:cNvSpPr/>
          <p:nvPr/>
        </p:nvSpPr>
        <p:spPr>
          <a:xfrm>
            <a:off x="1398922" y="2968609"/>
            <a:ext cx="7690697" cy="15228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Rectangle 28"/>
          <p:cNvSpPr/>
          <p:nvPr/>
        </p:nvSpPr>
        <p:spPr>
          <a:xfrm>
            <a:off x="1386626" y="4718159"/>
            <a:ext cx="7719273" cy="15228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0" name="Picture 2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656920" y="1372556"/>
            <a:ext cx="1176095" cy="1230845"/>
          </a:xfrm>
          <a:prstGeom prst="rect">
            <a:avLst/>
          </a:prstGeom>
        </p:spPr>
      </p:pic>
      <p:pic>
        <p:nvPicPr>
          <p:cNvPr id="31" name="Picture 30"/>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192130" y="1401559"/>
            <a:ext cx="1131487" cy="1243013"/>
          </a:xfrm>
          <a:prstGeom prst="rect">
            <a:avLst/>
          </a:prstGeom>
        </p:spPr>
      </p:pic>
      <p:pic>
        <p:nvPicPr>
          <p:cNvPr id="32" name="Picture 31"/>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2944844" y="1458640"/>
            <a:ext cx="1145679" cy="1109180"/>
          </a:xfrm>
          <a:prstGeom prst="rect">
            <a:avLst/>
          </a:prstGeom>
        </p:spPr>
      </p:pic>
      <p:pic>
        <p:nvPicPr>
          <p:cNvPr id="33" name="Picture 32"/>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20454" y="1561755"/>
            <a:ext cx="1099041" cy="1084846"/>
          </a:xfrm>
          <a:prstGeom prst="rect">
            <a:avLst/>
          </a:prstGeom>
        </p:spPr>
      </p:pic>
      <p:pic>
        <p:nvPicPr>
          <p:cNvPr id="34" name="Picture 3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605427" y="1412944"/>
            <a:ext cx="1119318" cy="1109179"/>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817491" y="1457590"/>
            <a:ext cx="1151762" cy="1137568"/>
          </a:xfrm>
          <a:prstGeom prst="rect">
            <a:avLst/>
          </a:prstGeom>
        </p:spPr>
      </p:pic>
      <p:sp>
        <p:nvSpPr>
          <p:cNvPr id="36" name="Rectangle 35"/>
          <p:cNvSpPr/>
          <p:nvPr/>
        </p:nvSpPr>
        <p:spPr>
          <a:xfrm>
            <a:off x="1386626" y="1226562"/>
            <a:ext cx="7690697" cy="15228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p:cNvSpPr/>
          <p:nvPr/>
        </p:nvSpPr>
        <p:spPr>
          <a:xfrm>
            <a:off x="431075" y="3436819"/>
            <a:ext cx="4572000" cy="2308324"/>
          </a:xfrm>
          <a:prstGeom prst="rect">
            <a:avLst/>
          </a:prstGeom>
        </p:spPr>
        <p:txBody>
          <a:bodyPr>
            <a:spAutoFit/>
          </a:bodyPr>
          <a:lstStyle/>
          <a:p>
            <a:r>
              <a:rPr lang="en-CA" dirty="0"/>
              <a:t>PLO’s</a:t>
            </a:r>
          </a:p>
          <a:p>
            <a:endParaRPr lang="en-CA" dirty="0"/>
          </a:p>
          <a:p>
            <a:endParaRPr lang="en-CA" dirty="0"/>
          </a:p>
          <a:p>
            <a:endParaRPr lang="en-US" dirty="0"/>
          </a:p>
          <a:p>
            <a:endParaRPr lang="en-CA" dirty="0"/>
          </a:p>
          <a:p>
            <a:endParaRPr lang="en-CA" dirty="0"/>
          </a:p>
          <a:p>
            <a:endParaRPr lang="en-CA" dirty="0"/>
          </a:p>
          <a:p>
            <a:r>
              <a:rPr lang="en-CA" dirty="0"/>
              <a:t>ELO’s</a:t>
            </a:r>
          </a:p>
        </p:txBody>
      </p:sp>
    </p:spTree>
    <p:extLst>
      <p:ext uri="{BB962C8B-B14F-4D97-AF65-F5344CB8AC3E}">
        <p14:creationId xmlns:p14="http://schemas.microsoft.com/office/powerpoint/2010/main" val="161737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SF</a:t>
            </a:r>
            <a:r>
              <a:rPr lang="en-CA" baseline="-25000" dirty="0"/>
              <a:t>6</a:t>
            </a:r>
            <a:endParaRPr lang="en-US" dirty="0"/>
          </a:p>
        </p:txBody>
      </p:sp>
      <p:pic>
        <p:nvPicPr>
          <p:cNvPr id="5" name="Content Placeholder 4"/>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10532" t="3579"/>
          <a:stretch/>
        </p:blipFill>
        <p:spPr>
          <a:xfrm>
            <a:off x="4652630" y="1263812"/>
            <a:ext cx="1337596" cy="1464629"/>
          </a:xfrm>
        </p:spPr>
      </p:pic>
      <p:sp>
        <p:nvSpPr>
          <p:cNvPr id="4" name="Slide Number Placeholder 3"/>
          <p:cNvSpPr>
            <a:spLocks noGrp="1"/>
          </p:cNvSpPr>
          <p:nvPr>
            <p:ph type="sldNum" sz="quarter" idx="12"/>
          </p:nvPr>
        </p:nvSpPr>
        <p:spPr/>
        <p:txBody>
          <a:bodyPr/>
          <a:lstStyle/>
          <a:p>
            <a:fld id="{E268DD2D-D5EB-43A5-A553-B8C965FBACDE}" type="slidenum">
              <a:rPr lang="en-CA" smtClean="0"/>
              <a:t>18</a:t>
            </a:fld>
            <a:endParaRPr lang="en-CA" dirty="0"/>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93648" y="1298208"/>
            <a:ext cx="1457418" cy="1395837"/>
          </a:xfrm>
          <a:prstGeom prst="rect">
            <a:avLst/>
          </a:prstGeom>
        </p:spPr>
      </p:pic>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l="9555" t="5361" r="11405" b="15513"/>
          <a:stretch/>
        </p:blipFill>
        <p:spPr>
          <a:xfrm>
            <a:off x="2631938" y="1377568"/>
            <a:ext cx="1389915" cy="1237116"/>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44095" y="4782363"/>
            <a:ext cx="1248269" cy="1035363"/>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53038" y="4684659"/>
            <a:ext cx="1125775" cy="1230770"/>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621731" y="4753197"/>
            <a:ext cx="1143274" cy="1093694"/>
          </a:xfrm>
          <a:prstGeom prst="rect">
            <a:avLst/>
          </a:prstGeom>
        </p:spPr>
      </p:pic>
      <p:pic>
        <p:nvPicPr>
          <p:cNvPr id="11" name="Picture 1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040711" y="4780904"/>
            <a:ext cx="1140358" cy="1038280"/>
          </a:xfrm>
          <a:prstGeom prst="rect">
            <a:avLst/>
          </a:prstGeom>
        </p:spPr>
      </p:pic>
      <p:pic>
        <p:nvPicPr>
          <p:cNvPr id="12" name="Picture 1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181069" y="4643828"/>
            <a:ext cx="1140359" cy="1312433"/>
          </a:xfrm>
          <a:prstGeom prst="rect">
            <a:avLst/>
          </a:prstGeom>
        </p:spPr>
      </p:pic>
      <p:pic>
        <p:nvPicPr>
          <p:cNvPr id="13" name="Picture 1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553953" y="4686118"/>
            <a:ext cx="1464091" cy="1227853"/>
          </a:xfrm>
          <a:prstGeom prst="rect">
            <a:avLst/>
          </a:prstGeom>
        </p:spPr>
      </p:pic>
      <p:pic>
        <p:nvPicPr>
          <p:cNvPr id="14" name="Picture 1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448048" y="3163541"/>
            <a:ext cx="931010" cy="1024678"/>
          </a:xfrm>
          <a:prstGeom prst="rect">
            <a:avLst/>
          </a:prstGeom>
        </p:spPr>
      </p:pic>
      <p:pic>
        <p:nvPicPr>
          <p:cNvPr id="15" name="Picture 1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398644" y="3137994"/>
            <a:ext cx="1203502" cy="1075772"/>
          </a:xfrm>
          <a:prstGeom prst="rect">
            <a:avLst/>
          </a:prstGeom>
        </p:spPr>
      </p:pic>
      <p:pic>
        <p:nvPicPr>
          <p:cNvPr id="16" name="Picture 15"/>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2862794" y="3143673"/>
            <a:ext cx="1246075" cy="1064415"/>
          </a:xfrm>
          <a:prstGeom prst="rect">
            <a:avLst/>
          </a:prstGeom>
        </p:spPr>
      </p:pic>
      <p:pic>
        <p:nvPicPr>
          <p:cNvPr id="17" name="Picture 16"/>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621731" y="3057100"/>
            <a:ext cx="1118346" cy="1237560"/>
          </a:xfrm>
          <a:prstGeom prst="rect">
            <a:avLst/>
          </a:prstGeom>
        </p:spPr>
      </p:pic>
      <p:pic>
        <p:nvPicPr>
          <p:cNvPr id="18" name="Picture 17"/>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423987" y="3021619"/>
            <a:ext cx="1419221" cy="1308522"/>
          </a:xfrm>
          <a:prstGeom prst="rect">
            <a:avLst/>
          </a:prstGeom>
        </p:spPr>
      </p:pic>
      <p:pic>
        <p:nvPicPr>
          <p:cNvPr id="19" name="Picture 18"/>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4128455" y="3040069"/>
            <a:ext cx="1300007" cy="1271623"/>
          </a:xfrm>
          <a:prstGeom prst="rect">
            <a:avLst/>
          </a:prstGeom>
        </p:spPr>
      </p:pic>
      <p:sp>
        <p:nvSpPr>
          <p:cNvPr id="21" name="TextBox 20"/>
          <p:cNvSpPr txBox="1"/>
          <p:nvPr/>
        </p:nvSpPr>
        <p:spPr>
          <a:xfrm>
            <a:off x="425302" y="1961730"/>
            <a:ext cx="1382233" cy="3416320"/>
          </a:xfrm>
          <a:prstGeom prst="rect">
            <a:avLst/>
          </a:prstGeom>
          <a:noFill/>
        </p:spPr>
        <p:txBody>
          <a:bodyPr wrap="square" rtlCol="0">
            <a:spAutoFit/>
          </a:bodyPr>
          <a:lstStyle/>
          <a:p>
            <a:r>
              <a:rPr lang="en-CA" dirty="0"/>
              <a:t>Canonical </a:t>
            </a:r>
          </a:p>
          <a:p>
            <a:endParaRPr lang="en-CA" dirty="0"/>
          </a:p>
          <a:p>
            <a:endParaRPr lang="en-CA" dirty="0"/>
          </a:p>
          <a:p>
            <a:endParaRPr lang="en-CA" dirty="0"/>
          </a:p>
          <a:p>
            <a:endParaRPr lang="en-CA" dirty="0"/>
          </a:p>
          <a:p>
            <a:r>
              <a:rPr lang="en-CA" dirty="0"/>
              <a:t>PLO’s</a:t>
            </a:r>
          </a:p>
          <a:p>
            <a:endParaRPr lang="en-CA" dirty="0"/>
          </a:p>
          <a:p>
            <a:endParaRPr lang="en-CA" dirty="0"/>
          </a:p>
          <a:p>
            <a:endParaRPr lang="en-CA" dirty="0"/>
          </a:p>
          <a:p>
            <a:endParaRPr lang="en-CA" dirty="0"/>
          </a:p>
          <a:p>
            <a:endParaRPr lang="en-CA" dirty="0"/>
          </a:p>
          <a:p>
            <a:r>
              <a:rPr lang="en-CA" dirty="0"/>
              <a:t>ELO’s</a:t>
            </a:r>
          </a:p>
        </p:txBody>
      </p:sp>
      <p:sp>
        <p:nvSpPr>
          <p:cNvPr id="20" name="Rectangle 19"/>
          <p:cNvSpPr/>
          <p:nvPr/>
        </p:nvSpPr>
        <p:spPr>
          <a:xfrm>
            <a:off x="1637659" y="3027398"/>
            <a:ext cx="7102418" cy="15228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p:cNvSpPr/>
          <p:nvPr/>
        </p:nvSpPr>
        <p:spPr>
          <a:xfrm>
            <a:off x="1637659" y="4643828"/>
            <a:ext cx="7102418" cy="14158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Rectangle 22"/>
          <p:cNvSpPr/>
          <p:nvPr/>
        </p:nvSpPr>
        <p:spPr>
          <a:xfrm>
            <a:off x="2200273" y="1123778"/>
            <a:ext cx="5993095" cy="16949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99552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2046514" y="2401277"/>
            <a:ext cx="6697449" cy="18988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normAutofit fontScale="90000"/>
          </a:bodyPr>
          <a:lstStyle/>
          <a:p>
            <a:r>
              <a:rPr lang="en-US" dirty="0" err="1"/>
              <a:t>Cubane</a:t>
            </a:r>
            <a:endParaRPr lang="en-CA" dirty="0"/>
          </a:p>
        </p:txBody>
      </p:sp>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7050116" y="4443157"/>
            <a:ext cx="1693847" cy="1602596"/>
          </a:xfrm>
        </p:spPr>
      </p:pic>
      <p:sp>
        <p:nvSpPr>
          <p:cNvPr id="4" name="Slide Number Placeholder 3"/>
          <p:cNvSpPr>
            <a:spLocks noGrp="1"/>
          </p:cNvSpPr>
          <p:nvPr>
            <p:ph type="sldNum" sz="quarter" idx="12"/>
          </p:nvPr>
        </p:nvSpPr>
        <p:spPr/>
        <p:txBody>
          <a:bodyPr/>
          <a:lstStyle/>
          <a:p>
            <a:fld id="{E268DD2D-D5EB-43A5-A553-B8C965FBACDE}" type="slidenum">
              <a:rPr lang="en-CA" smtClean="0"/>
              <a:t>19</a:t>
            </a:fld>
            <a:endParaRPr lang="en-CA" dirty="0"/>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46514" y="4376394"/>
            <a:ext cx="1925727" cy="1967268"/>
          </a:xfrm>
          <a:prstGeom prst="rect">
            <a:avLst/>
          </a:prstGeom>
        </p:spPr>
      </p:pic>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l="8251" r="8371"/>
          <a:stretch/>
        </p:blipFill>
        <p:spPr>
          <a:xfrm>
            <a:off x="5590634" y="4443157"/>
            <a:ext cx="1380475" cy="1833743"/>
          </a:xfrm>
          <a:prstGeom prst="rect">
            <a:avLst/>
          </a:prstGeom>
        </p:spPr>
      </p:pic>
      <p:pic>
        <p:nvPicPr>
          <p:cNvPr id="8" name="Picture 7"/>
          <p:cNvPicPr>
            <a:picLocks noChangeAspect="1"/>
          </p:cNvPicPr>
          <p:nvPr/>
        </p:nvPicPr>
        <p:blipFill rotWithShape="1">
          <a:blip r:embed="rId6" cstate="print">
            <a:extLst>
              <a:ext uri="{28A0092B-C50C-407E-A947-70E740481C1C}">
                <a14:useLocalDpi xmlns:a14="http://schemas.microsoft.com/office/drawing/2010/main" val="0"/>
              </a:ext>
            </a:extLst>
          </a:blip>
          <a:srcRect l="8163" t="8617" r="8706"/>
          <a:stretch/>
        </p:blipFill>
        <p:spPr>
          <a:xfrm>
            <a:off x="3858946" y="4519450"/>
            <a:ext cx="1652681" cy="1681157"/>
          </a:xfrm>
          <a:prstGeom prst="rect">
            <a:avLst/>
          </a:prstGeom>
        </p:spPr>
      </p:pic>
      <p:pic>
        <p:nvPicPr>
          <p:cNvPr id="9" name="Picture 8"/>
          <p:cNvPicPr>
            <a:picLocks noChangeAspect="1"/>
          </p:cNvPicPr>
          <p:nvPr/>
        </p:nvPicPr>
        <p:blipFill rotWithShape="1">
          <a:blip r:embed="rId7" cstate="print">
            <a:extLst>
              <a:ext uri="{28A0092B-C50C-407E-A947-70E740481C1C}">
                <a14:useLocalDpi xmlns:a14="http://schemas.microsoft.com/office/drawing/2010/main" val="0"/>
              </a:ext>
            </a:extLst>
          </a:blip>
          <a:srcRect r="7103"/>
          <a:stretch/>
        </p:blipFill>
        <p:spPr>
          <a:xfrm>
            <a:off x="6917603" y="2608912"/>
            <a:ext cx="1696626" cy="1640894"/>
          </a:xfrm>
          <a:prstGeom prst="rect">
            <a:avLst/>
          </a:prstGeom>
        </p:spPr>
      </p:pic>
      <p:pic>
        <p:nvPicPr>
          <p:cNvPr id="10" name="Picture 9"/>
          <p:cNvPicPr>
            <a:picLocks noChangeAspect="1"/>
          </p:cNvPicPr>
          <p:nvPr/>
        </p:nvPicPr>
        <p:blipFill rotWithShape="1">
          <a:blip r:embed="rId8" cstate="print">
            <a:extLst>
              <a:ext uri="{28A0092B-C50C-407E-A947-70E740481C1C}">
                <a14:useLocalDpi xmlns:a14="http://schemas.microsoft.com/office/drawing/2010/main" val="0"/>
              </a:ext>
            </a:extLst>
          </a:blip>
          <a:srcRect l="9351"/>
          <a:stretch/>
        </p:blipFill>
        <p:spPr>
          <a:xfrm>
            <a:off x="2148114" y="2626201"/>
            <a:ext cx="1572942" cy="1606317"/>
          </a:xfrm>
          <a:prstGeom prst="rect">
            <a:avLst/>
          </a:prstGeom>
        </p:spPr>
      </p:pic>
      <p:pic>
        <p:nvPicPr>
          <p:cNvPr id="11" name="Picture 1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736160" y="2649777"/>
            <a:ext cx="1587455" cy="1559164"/>
          </a:xfrm>
          <a:prstGeom prst="rect">
            <a:avLst/>
          </a:prstGeom>
        </p:spPr>
      </p:pic>
      <p:pic>
        <p:nvPicPr>
          <p:cNvPr id="12" name="Picture 1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367747" y="2507818"/>
            <a:ext cx="1505725" cy="1741485"/>
          </a:xfrm>
          <a:prstGeom prst="rect">
            <a:avLst/>
          </a:prstGeom>
        </p:spPr>
      </p:pic>
      <p:sp>
        <p:nvSpPr>
          <p:cNvPr id="13" name="TextBox 12"/>
          <p:cNvSpPr txBox="1"/>
          <p:nvPr/>
        </p:nvSpPr>
        <p:spPr>
          <a:xfrm>
            <a:off x="826847" y="2510578"/>
            <a:ext cx="707144" cy="3139321"/>
          </a:xfrm>
          <a:prstGeom prst="rect">
            <a:avLst/>
          </a:prstGeom>
          <a:noFill/>
        </p:spPr>
        <p:txBody>
          <a:bodyPr wrap="square" rtlCol="0">
            <a:spAutoFit/>
          </a:bodyPr>
          <a:lstStyle/>
          <a:p>
            <a:endParaRPr lang="en-CA" dirty="0"/>
          </a:p>
          <a:p>
            <a:endParaRPr lang="en-CA" dirty="0"/>
          </a:p>
          <a:p>
            <a:endParaRPr lang="en-CA" dirty="0"/>
          </a:p>
          <a:p>
            <a:r>
              <a:rPr lang="en-CA" dirty="0"/>
              <a:t>PLO’s</a:t>
            </a:r>
          </a:p>
          <a:p>
            <a:endParaRPr lang="en-US" dirty="0"/>
          </a:p>
          <a:p>
            <a:endParaRPr lang="en-US" dirty="0"/>
          </a:p>
          <a:p>
            <a:endParaRPr lang="en-US" dirty="0"/>
          </a:p>
          <a:p>
            <a:endParaRPr lang="en-CA" dirty="0"/>
          </a:p>
          <a:p>
            <a:endParaRPr lang="en-CA" dirty="0"/>
          </a:p>
          <a:p>
            <a:endParaRPr lang="en-CA" dirty="0"/>
          </a:p>
          <a:p>
            <a:endParaRPr lang="en-CA" dirty="0"/>
          </a:p>
        </p:txBody>
      </p:sp>
      <p:pic>
        <p:nvPicPr>
          <p:cNvPr id="14" name="Picture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6773" y="931238"/>
            <a:ext cx="2061718" cy="2302177"/>
          </a:xfrm>
          <a:prstGeom prst="rect">
            <a:avLst/>
          </a:prstGeom>
        </p:spPr>
      </p:pic>
      <p:sp>
        <p:nvSpPr>
          <p:cNvPr id="16" name="Rectangle 15"/>
          <p:cNvSpPr/>
          <p:nvPr/>
        </p:nvSpPr>
        <p:spPr>
          <a:xfrm>
            <a:off x="2046514" y="4423401"/>
            <a:ext cx="6697449" cy="18988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p:cNvSpPr/>
          <p:nvPr/>
        </p:nvSpPr>
        <p:spPr>
          <a:xfrm>
            <a:off x="842122" y="5249538"/>
            <a:ext cx="676595" cy="369332"/>
          </a:xfrm>
          <a:prstGeom prst="rect">
            <a:avLst/>
          </a:prstGeom>
        </p:spPr>
        <p:txBody>
          <a:bodyPr wrap="none">
            <a:spAutoFit/>
          </a:bodyPr>
          <a:lstStyle/>
          <a:p>
            <a:r>
              <a:rPr lang="en-CA" dirty="0"/>
              <a:t>ELO’s</a:t>
            </a:r>
          </a:p>
        </p:txBody>
      </p:sp>
      <p:pic>
        <p:nvPicPr>
          <p:cNvPr id="18" name="Picture 17"/>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2258491" y="1037946"/>
            <a:ext cx="1254924" cy="1256735"/>
          </a:xfrm>
          <a:prstGeom prst="rect">
            <a:avLst/>
          </a:prstGeom>
        </p:spPr>
      </p:pic>
      <p:pic>
        <p:nvPicPr>
          <p:cNvPr id="19" name="Picture 18"/>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914914" y="1063316"/>
            <a:ext cx="1321926" cy="1282087"/>
          </a:xfrm>
          <a:prstGeom prst="rect">
            <a:avLst/>
          </a:prstGeom>
        </p:spPr>
      </p:pic>
      <p:pic>
        <p:nvPicPr>
          <p:cNvPr id="20" name="Picture 1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567594" y="1021583"/>
            <a:ext cx="1270209" cy="1303636"/>
          </a:xfrm>
          <a:prstGeom prst="rect">
            <a:avLst/>
          </a:prstGeom>
        </p:spPr>
      </p:pic>
      <p:pic>
        <p:nvPicPr>
          <p:cNvPr id="21" name="Picture 2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179477" y="1047508"/>
            <a:ext cx="1287520" cy="1260357"/>
          </a:xfrm>
          <a:prstGeom prst="rect">
            <a:avLst/>
          </a:prstGeom>
        </p:spPr>
      </p:pic>
      <p:sp>
        <p:nvSpPr>
          <p:cNvPr id="22" name="Rectangle 21"/>
          <p:cNvSpPr/>
          <p:nvPr/>
        </p:nvSpPr>
        <p:spPr>
          <a:xfrm>
            <a:off x="2046514" y="1021583"/>
            <a:ext cx="6697449" cy="13238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696240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873" y="0"/>
            <a:ext cx="10515600" cy="1325563"/>
          </a:xfrm>
        </p:spPr>
        <p:txBody>
          <a:bodyPr/>
          <a:lstStyle/>
          <a:p>
            <a:r>
              <a:rPr lang="en-CA" dirty="0"/>
              <a:t>Outline</a:t>
            </a:r>
            <a:endParaRPr lang="en-US" dirty="0"/>
          </a:p>
        </p:txBody>
      </p:sp>
      <p:sp>
        <p:nvSpPr>
          <p:cNvPr id="5" name="Freeform 4"/>
          <p:cNvSpPr/>
          <p:nvPr/>
        </p:nvSpPr>
        <p:spPr>
          <a:xfrm>
            <a:off x="367146" y="1705611"/>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6" name="Freeform 5"/>
          <p:cNvSpPr/>
          <p:nvPr/>
        </p:nvSpPr>
        <p:spPr>
          <a:xfrm>
            <a:off x="844884" y="1729611"/>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Motivation</a:t>
            </a:r>
            <a:endParaRPr lang="en-US" sz="2600" kern="1200" dirty="0"/>
          </a:p>
        </p:txBody>
      </p:sp>
      <p:sp>
        <p:nvSpPr>
          <p:cNvPr id="7" name="Freeform 6"/>
          <p:cNvSpPr/>
          <p:nvPr/>
        </p:nvSpPr>
        <p:spPr>
          <a:xfrm>
            <a:off x="367146" y="2286216"/>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8" name="Freeform 7"/>
          <p:cNvSpPr/>
          <p:nvPr/>
        </p:nvSpPr>
        <p:spPr>
          <a:xfrm>
            <a:off x="844884" y="2286217"/>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Theory</a:t>
            </a:r>
            <a:endParaRPr lang="en-US" sz="2600" kern="1200" dirty="0"/>
          </a:p>
        </p:txBody>
      </p:sp>
      <p:sp>
        <p:nvSpPr>
          <p:cNvPr id="9" name="Freeform 8"/>
          <p:cNvSpPr/>
          <p:nvPr/>
        </p:nvSpPr>
        <p:spPr>
          <a:xfrm>
            <a:off x="367146" y="2866821"/>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10" name="Freeform 9"/>
          <p:cNvSpPr/>
          <p:nvPr/>
        </p:nvSpPr>
        <p:spPr>
          <a:xfrm>
            <a:off x="844884" y="2866822"/>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Description of Algorithm</a:t>
            </a:r>
            <a:endParaRPr lang="en-US" sz="2600" kern="1200" dirty="0"/>
          </a:p>
        </p:txBody>
      </p:sp>
      <p:sp>
        <p:nvSpPr>
          <p:cNvPr id="11" name="Freeform 10"/>
          <p:cNvSpPr/>
          <p:nvPr/>
        </p:nvSpPr>
        <p:spPr>
          <a:xfrm>
            <a:off x="367146" y="3447426"/>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12" name="Freeform 11"/>
          <p:cNvSpPr/>
          <p:nvPr/>
        </p:nvSpPr>
        <p:spPr>
          <a:xfrm>
            <a:off x="844884" y="3447427"/>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Results</a:t>
            </a:r>
            <a:endParaRPr lang="en-US" sz="2600" kern="1200" dirty="0"/>
          </a:p>
        </p:txBody>
      </p:sp>
      <p:sp>
        <p:nvSpPr>
          <p:cNvPr id="13" name="Freeform 12"/>
          <p:cNvSpPr/>
          <p:nvPr/>
        </p:nvSpPr>
        <p:spPr>
          <a:xfrm>
            <a:off x="367146" y="4028031"/>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14" name="Freeform 13"/>
          <p:cNvSpPr/>
          <p:nvPr/>
        </p:nvSpPr>
        <p:spPr>
          <a:xfrm>
            <a:off x="844884" y="4028032"/>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Future Work</a:t>
            </a:r>
            <a:endParaRPr lang="en-US" sz="2600" kern="1200" dirty="0"/>
          </a:p>
        </p:txBody>
      </p:sp>
      <p:sp>
        <p:nvSpPr>
          <p:cNvPr id="15" name="Freeform 14"/>
          <p:cNvSpPr/>
          <p:nvPr/>
        </p:nvSpPr>
        <p:spPr>
          <a:xfrm>
            <a:off x="367146" y="4608636"/>
            <a:ext cx="477739" cy="682484"/>
          </a:xfrm>
          <a:custGeom>
            <a:avLst/>
            <a:gdLst>
              <a:gd name="connsiteX0" fmla="*/ 0 w 682483"/>
              <a:gd name="connsiteY0" fmla="*/ 0 h 477738"/>
              <a:gd name="connsiteX1" fmla="*/ 443614 w 682483"/>
              <a:gd name="connsiteY1" fmla="*/ 0 h 477738"/>
              <a:gd name="connsiteX2" fmla="*/ 682483 w 682483"/>
              <a:gd name="connsiteY2" fmla="*/ 238869 h 477738"/>
              <a:gd name="connsiteX3" fmla="*/ 443614 w 682483"/>
              <a:gd name="connsiteY3" fmla="*/ 477738 h 477738"/>
              <a:gd name="connsiteX4" fmla="*/ 0 w 682483"/>
              <a:gd name="connsiteY4" fmla="*/ 477738 h 477738"/>
              <a:gd name="connsiteX5" fmla="*/ 238869 w 682483"/>
              <a:gd name="connsiteY5" fmla="*/ 238869 h 477738"/>
              <a:gd name="connsiteX6" fmla="*/ 0 w 682483"/>
              <a:gd name="connsiteY6" fmla="*/ 0 h 47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483" h="477738">
                <a:moveTo>
                  <a:pt x="682482" y="0"/>
                </a:moveTo>
                <a:lnTo>
                  <a:pt x="682482" y="310530"/>
                </a:lnTo>
                <a:lnTo>
                  <a:pt x="341242" y="477738"/>
                </a:lnTo>
                <a:lnTo>
                  <a:pt x="1" y="310530"/>
                </a:lnTo>
                <a:lnTo>
                  <a:pt x="1" y="0"/>
                </a:lnTo>
                <a:lnTo>
                  <a:pt x="341242" y="167208"/>
                </a:lnTo>
                <a:lnTo>
                  <a:pt x="68248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247124" rIns="8255" bIns="247125" numCol="1" spcCol="1270" anchor="ctr" anchorCtr="0">
            <a:noAutofit/>
          </a:bodyPr>
          <a:lstStyle/>
          <a:p>
            <a:pPr lvl="0" algn="ctr" defTabSz="577850">
              <a:lnSpc>
                <a:spcPct val="90000"/>
              </a:lnSpc>
              <a:spcBef>
                <a:spcPct val="0"/>
              </a:spcBef>
              <a:spcAft>
                <a:spcPct val="35000"/>
              </a:spcAft>
            </a:pPr>
            <a:endParaRPr lang="en-US" sz="1300" kern="1200" dirty="0"/>
          </a:p>
        </p:txBody>
      </p:sp>
      <p:sp>
        <p:nvSpPr>
          <p:cNvPr id="16" name="Freeform 15"/>
          <p:cNvSpPr/>
          <p:nvPr/>
        </p:nvSpPr>
        <p:spPr>
          <a:xfrm>
            <a:off x="844884" y="4608637"/>
            <a:ext cx="8035880" cy="443615"/>
          </a:xfrm>
          <a:custGeom>
            <a:avLst/>
            <a:gdLst>
              <a:gd name="connsiteX0" fmla="*/ 73937 w 443614"/>
              <a:gd name="connsiteY0" fmla="*/ 0 h 8035879"/>
              <a:gd name="connsiteX1" fmla="*/ 369677 w 443614"/>
              <a:gd name="connsiteY1" fmla="*/ 0 h 8035879"/>
              <a:gd name="connsiteX2" fmla="*/ 443614 w 443614"/>
              <a:gd name="connsiteY2" fmla="*/ 73937 h 8035879"/>
              <a:gd name="connsiteX3" fmla="*/ 443614 w 443614"/>
              <a:gd name="connsiteY3" fmla="*/ 8035879 h 8035879"/>
              <a:gd name="connsiteX4" fmla="*/ 443614 w 443614"/>
              <a:gd name="connsiteY4" fmla="*/ 8035879 h 8035879"/>
              <a:gd name="connsiteX5" fmla="*/ 0 w 443614"/>
              <a:gd name="connsiteY5" fmla="*/ 8035879 h 8035879"/>
              <a:gd name="connsiteX6" fmla="*/ 0 w 443614"/>
              <a:gd name="connsiteY6" fmla="*/ 8035879 h 8035879"/>
              <a:gd name="connsiteX7" fmla="*/ 0 w 443614"/>
              <a:gd name="connsiteY7" fmla="*/ 73937 h 8035879"/>
              <a:gd name="connsiteX8" fmla="*/ 73937 w 443614"/>
              <a:gd name="connsiteY8" fmla="*/ 0 h 80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3614" h="8035879">
                <a:moveTo>
                  <a:pt x="443614" y="1339343"/>
                </a:moveTo>
                <a:lnTo>
                  <a:pt x="443614" y="6696536"/>
                </a:lnTo>
                <a:cubicBezTo>
                  <a:pt x="443614" y="7436225"/>
                  <a:pt x="441787" y="8035870"/>
                  <a:pt x="439532" y="8035870"/>
                </a:cubicBezTo>
                <a:lnTo>
                  <a:pt x="0" y="8035870"/>
                </a:lnTo>
                <a:lnTo>
                  <a:pt x="0" y="8035870"/>
                </a:lnTo>
                <a:lnTo>
                  <a:pt x="0" y="9"/>
                </a:lnTo>
                <a:lnTo>
                  <a:pt x="0" y="9"/>
                </a:lnTo>
                <a:lnTo>
                  <a:pt x="439532" y="9"/>
                </a:lnTo>
                <a:cubicBezTo>
                  <a:pt x="441787" y="9"/>
                  <a:pt x="443614" y="599654"/>
                  <a:pt x="443614" y="1339343"/>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84913" tIns="38165" rIns="38165" bIns="38166" numCol="1" spcCol="1270" anchor="ctr" anchorCtr="0">
            <a:noAutofit/>
          </a:bodyPr>
          <a:lstStyle/>
          <a:p>
            <a:pPr marL="0" lvl="1" algn="l" defTabSz="1155700">
              <a:lnSpc>
                <a:spcPct val="90000"/>
              </a:lnSpc>
              <a:spcBef>
                <a:spcPct val="0"/>
              </a:spcBef>
              <a:spcAft>
                <a:spcPct val="15000"/>
              </a:spcAft>
            </a:pPr>
            <a:r>
              <a:rPr lang="en-CA" sz="2600" kern="1200" dirty="0"/>
              <a:t>Questions</a:t>
            </a:r>
            <a:endParaRPr lang="en-US" sz="2600" kern="1200" dirty="0"/>
          </a:p>
        </p:txBody>
      </p:sp>
      <p:sp>
        <p:nvSpPr>
          <p:cNvPr id="20" name="Slide Number Placeholder 19"/>
          <p:cNvSpPr>
            <a:spLocks noGrp="1"/>
          </p:cNvSpPr>
          <p:nvPr>
            <p:ph type="sldNum" sz="quarter" idx="12"/>
          </p:nvPr>
        </p:nvSpPr>
        <p:spPr/>
        <p:txBody>
          <a:bodyPr/>
          <a:lstStyle/>
          <a:p>
            <a:fld id="{E268DD2D-D5EB-43A5-A553-B8C965FBACDE}" type="slidenum">
              <a:rPr lang="en-CA" smtClean="0"/>
              <a:t>2</a:t>
            </a:fld>
            <a:endParaRPr lang="en-CA" dirty="0"/>
          </a:p>
        </p:txBody>
      </p:sp>
    </p:spTree>
    <p:extLst>
      <p:ext uri="{BB962C8B-B14F-4D97-AF65-F5344CB8AC3E}">
        <p14:creationId xmlns:p14="http://schemas.microsoft.com/office/powerpoint/2010/main" val="14239107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774530" y="6338919"/>
            <a:ext cx="1774951" cy="314999"/>
          </a:xfrm>
        </p:spPr>
        <p:txBody>
          <a:bodyPr/>
          <a:lstStyle/>
          <a:p>
            <a:fld id="{E268DD2D-D5EB-43A5-A553-B8C965FBACDE}" type="slidenum">
              <a:rPr lang="en-CA" smtClean="0"/>
              <a:t>20</a:t>
            </a:fld>
            <a:endParaRPr lang="en-CA" dirty="0"/>
          </a:p>
        </p:txBody>
      </p:sp>
      <p:sp>
        <p:nvSpPr>
          <p:cNvPr id="2" name="Title 1"/>
          <p:cNvSpPr>
            <a:spLocks noGrp="1"/>
          </p:cNvSpPr>
          <p:nvPr>
            <p:ph type="title"/>
          </p:nvPr>
        </p:nvSpPr>
        <p:spPr/>
        <p:txBody>
          <a:bodyPr>
            <a:noAutofit/>
          </a:bodyPr>
          <a:lstStyle/>
          <a:p>
            <a:r>
              <a:rPr lang="en-US" sz="4000" dirty="0" err="1"/>
              <a:t>Cubane</a:t>
            </a:r>
            <a:endParaRPr lang="en-CA" sz="4000"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80343" y="2799353"/>
            <a:ext cx="1553322" cy="149297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65115" y="5007429"/>
            <a:ext cx="1568550" cy="1575450"/>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69355" y="5002995"/>
            <a:ext cx="1529452" cy="157775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67153" y="5007429"/>
            <a:ext cx="1460454" cy="1616849"/>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618826" y="4984430"/>
            <a:ext cx="1508752" cy="1639848"/>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761419" y="2821416"/>
            <a:ext cx="1394636" cy="1495210"/>
          </a:xfrm>
          <a:prstGeom prst="rect">
            <a:avLst/>
          </a:prstGeom>
        </p:spPr>
      </p:pic>
      <p:pic>
        <p:nvPicPr>
          <p:cNvPr id="16" name="Picture 1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769354" y="2820034"/>
            <a:ext cx="1604726" cy="1490741"/>
          </a:xfrm>
          <a:prstGeom prst="rect">
            <a:avLst/>
          </a:prstGeom>
        </p:spPr>
      </p:pic>
      <p:pic>
        <p:nvPicPr>
          <p:cNvPr id="17" name="Picture 1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488923" y="2789558"/>
            <a:ext cx="1403577" cy="1519797"/>
          </a:xfrm>
          <a:prstGeom prst="rect">
            <a:avLst/>
          </a:prstGeom>
        </p:spPr>
      </p:pic>
      <p:sp>
        <p:nvSpPr>
          <p:cNvPr id="18" name="TextBox 17"/>
          <p:cNvSpPr txBox="1"/>
          <p:nvPr/>
        </p:nvSpPr>
        <p:spPr>
          <a:xfrm>
            <a:off x="813444" y="2820034"/>
            <a:ext cx="1382233" cy="3416320"/>
          </a:xfrm>
          <a:prstGeom prst="rect">
            <a:avLst/>
          </a:prstGeom>
          <a:noFill/>
        </p:spPr>
        <p:txBody>
          <a:bodyPr wrap="square" rtlCol="0">
            <a:spAutoFit/>
          </a:bodyPr>
          <a:lstStyle/>
          <a:p>
            <a:endParaRPr lang="en-CA" dirty="0"/>
          </a:p>
          <a:p>
            <a:endParaRPr lang="en-CA" dirty="0"/>
          </a:p>
          <a:p>
            <a:r>
              <a:rPr lang="en-CA" dirty="0"/>
              <a:t>PLO’s</a:t>
            </a:r>
          </a:p>
          <a:p>
            <a:endParaRPr lang="en-US" dirty="0"/>
          </a:p>
          <a:p>
            <a:endParaRPr lang="en-US" dirty="0"/>
          </a:p>
          <a:p>
            <a:endParaRPr lang="en-CA" dirty="0"/>
          </a:p>
          <a:p>
            <a:endParaRPr lang="en-CA" dirty="0"/>
          </a:p>
          <a:p>
            <a:endParaRPr lang="en-CA" dirty="0"/>
          </a:p>
          <a:p>
            <a:endParaRPr lang="en-CA" dirty="0"/>
          </a:p>
          <a:p>
            <a:endParaRPr lang="en-CA" dirty="0"/>
          </a:p>
          <a:p>
            <a:endParaRPr lang="en-CA" dirty="0"/>
          </a:p>
          <a:p>
            <a:r>
              <a:rPr lang="en-CA" dirty="0"/>
              <a:t>ELO’s</a:t>
            </a:r>
          </a:p>
        </p:txBody>
      </p:sp>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3959" y="873181"/>
            <a:ext cx="2061718" cy="2302177"/>
          </a:xfrm>
          <a:prstGeom prst="rect">
            <a:avLst/>
          </a:prstGeom>
        </p:spPr>
      </p:pic>
      <p:sp>
        <p:nvSpPr>
          <p:cNvPr id="23" name="Rectangle 22"/>
          <p:cNvSpPr/>
          <p:nvPr/>
        </p:nvSpPr>
        <p:spPr>
          <a:xfrm>
            <a:off x="2083411" y="2619608"/>
            <a:ext cx="6896173" cy="18988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Rectangle 23"/>
          <p:cNvSpPr/>
          <p:nvPr/>
        </p:nvSpPr>
        <p:spPr>
          <a:xfrm>
            <a:off x="2085401" y="4725452"/>
            <a:ext cx="6894183" cy="18988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5" name="Picture 2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023155" y="1039675"/>
            <a:ext cx="1358579" cy="1456074"/>
          </a:xfrm>
          <a:prstGeom prst="rect">
            <a:avLst/>
          </a:prstGeom>
        </p:spPr>
      </p:pic>
      <p:pic>
        <p:nvPicPr>
          <p:cNvPr id="26" name="Picture 25"/>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290020" y="1045702"/>
            <a:ext cx="1405206" cy="1443356"/>
          </a:xfrm>
          <a:prstGeom prst="rect">
            <a:avLst/>
          </a:prstGeom>
        </p:spPr>
      </p:pic>
      <p:pic>
        <p:nvPicPr>
          <p:cNvPr id="27" name="Picture 2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772030" y="1115005"/>
            <a:ext cx="1373414" cy="1297114"/>
          </a:xfrm>
          <a:prstGeom prst="rect">
            <a:avLst/>
          </a:prstGeom>
        </p:spPr>
      </p:pic>
      <p:pic>
        <p:nvPicPr>
          <p:cNvPr id="28" name="Picture 27"/>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388151" y="1036586"/>
            <a:ext cx="1434878" cy="1375533"/>
          </a:xfrm>
          <a:prstGeom prst="rect">
            <a:avLst/>
          </a:prstGeom>
        </p:spPr>
      </p:pic>
      <p:sp>
        <p:nvSpPr>
          <p:cNvPr id="29" name="Rectangle 28"/>
          <p:cNvSpPr/>
          <p:nvPr/>
        </p:nvSpPr>
        <p:spPr>
          <a:xfrm>
            <a:off x="2080343" y="962379"/>
            <a:ext cx="6896173" cy="14909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538967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CA"/>
          </a:p>
        </p:txBody>
      </p:sp>
      <p:sp>
        <p:nvSpPr>
          <p:cNvPr id="3" name="Content Placeholder 2"/>
          <p:cNvSpPr>
            <a:spLocks noGrp="1"/>
          </p:cNvSpPr>
          <p:nvPr>
            <p:ph idx="1"/>
          </p:nvPr>
        </p:nvSpPr>
        <p:spPr>
          <a:xfrm>
            <a:off x="2714725" y="1075900"/>
            <a:ext cx="5936064" cy="2047195"/>
          </a:xfrm>
        </p:spPr>
        <p:txBody>
          <a:bodyPr/>
          <a:lstStyle/>
          <a:p>
            <a:pPr marL="0" indent="0" algn="ctr">
              <a:buNone/>
            </a:pPr>
            <a:r>
              <a:rPr lang="en-US" dirty="0"/>
              <a:t>PLO’s with no equivalent ELO’s</a:t>
            </a:r>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21</a:t>
            </a:fld>
            <a:endParaRPr lang="en-CA" dirty="0"/>
          </a:p>
        </p:txBody>
      </p:sp>
      <p:pic>
        <p:nvPicPr>
          <p:cNvPr id="1026" name="Picture 2" descr="C:\Users\Mark\Desktop\494\More results\Unique PLO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4562" y="3729307"/>
            <a:ext cx="2075152" cy="2092161"/>
          </a:xfrm>
          <a:prstGeom prst="rect">
            <a:avLst/>
          </a:prstGeom>
          <a:noFill/>
          <a:extLst>
            <a:ext uri="{909E8E84-426E-40dd-AFC4-6F175D3DCCD1}">
              <a14:hiddenFill xmlns:a14="http://schemas.microsoft.com/office/drawing/2010/main" xmlns="">
                <a:solidFill>
                  <a:srgbClr val="FFFFFF"/>
                </a:solidFill>
              </a14:hiddenFill>
            </a:ext>
          </a:extLst>
        </p:spPr>
      </p:pic>
      <p:pic>
        <p:nvPicPr>
          <p:cNvPr id="1027" name="Picture 3" descr="C:\Users\Mark\Desktop\494\More results\Unique PLO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2757" y="3736991"/>
            <a:ext cx="1964590" cy="2079404"/>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C:\Users\Mark\Desktop\494\More results\Unique PLO3.PNG"/>
          <p:cNvPicPr>
            <a:picLocks noChangeAspect="1" noChangeArrowheads="1"/>
          </p:cNvPicPr>
          <p:nvPr/>
        </p:nvPicPr>
        <p:blipFill rotWithShape="1">
          <a:blip r:embed="rId5">
            <a:extLst>
              <a:ext uri="{28A0092B-C50C-407E-A947-70E740481C1C}">
                <a14:useLocalDpi xmlns:a14="http://schemas.microsoft.com/office/drawing/2010/main" val="0"/>
              </a:ext>
            </a:extLst>
          </a:blip>
          <a:srcRect b="8644"/>
          <a:stretch/>
        </p:blipFill>
        <p:spPr bwMode="auto">
          <a:xfrm>
            <a:off x="5758871" y="1934293"/>
            <a:ext cx="1773234" cy="1899663"/>
          </a:xfrm>
          <a:prstGeom prst="rect">
            <a:avLst/>
          </a:prstGeom>
          <a:noFill/>
          <a:extLst>
            <a:ext uri="{909E8E84-426E-40dd-AFC4-6F175D3DCCD1}">
              <a14:hiddenFill xmlns:a14="http://schemas.microsoft.com/office/drawing/2010/main" xmlns="">
                <a:solidFill>
                  <a:srgbClr val="FFFFFF"/>
                </a:solidFill>
              </a14:hiddenFill>
            </a:ext>
          </a:extLst>
        </p:spPr>
      </p:pic>
      <p:pic>
        <p:nvPicPr>
          <p:cNvPr id="1029" name="Picture 5" descr="C:\Users\Mark\Desktop\494\More results\Unique PLO4.PNG"/>
          <p:cNvPicPr>
            <a:picLocks noChangeAspect="1" noChangeArrowheads="1"/>
          </p:cNvPicPr>
          <p:nvPr/>
        </p:nvPicPr>
        <p:blipFill rotWithShape="1">
          <a:blip r:embed="rId6">
            <a:extLst>
              <a:ext uri="{28A0092B-C50C-407E-A947-70E740481C1C}">
                <a14:useLocalDpi xmlns:a14="http://schemas.microsoft.com/office/drawing/2010/main" val="0"/>
              </a:ext>
            </a:extLst>
          </a:blip>
          <a:srcRect t="7404" r="13020" b="8322"/>
          <a:stretch/>
        </p:blipFill>
        <p:spPr bwMode="auto">
          <a:xfrm>
            <a:off x="3730082" y="2099498"/>
            <a:ext cx="1727289" cy="1734458"/>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2684" y="931239"/>
            <a:ext cx="2061718" cy="2302177"/>
          </a:xfrm>
          <a:prstGeom prst="rect">
            <a:avLst/>
          </a:prstGeom>
        </p:spPr>
      </p:pic>
    </p:spTree>
    <p:extLst>
      <p:ext uri="{BB962C8B-B14F-4D97-AF65-F5344CB8AC3E}">
        <p14:creationId xmlns:p14="http://schemas.microsoft.com/office/powerpoint/2010/main" val="3855919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Effect of Basis Set on Orbitals</a:t>
            </a:r>
          </a:p>
        </p:txBody>
      </p:sp>
      <p:sp>
        <p:nvSpPr>
          <p:cNvPr id="3" name="Content Placeholder 2"/>
          <p:cNvSpPr>
            <a:spLocks noGrp="1"/>
          </p:cNvSpPr>
          <p:nvPr>
            <p:ph idx="1"/>
          </p:nvPr>
        </p:nvSpPr>
        <p:spPr>
          <a:xfrm>
            <a:off x="619935" y="1385046"/>
            <a:ext cx="7886700" cy="4351338"/>
          </a:xfrm>
        </p:spPr>
        <p:txBody>
          <a:bodyPr/>
          <a:lstStyle/>
          <a:p>
            <a:r>
              <a:rPr lang="en-CA" dirty="0"/>
              <a:t>Additional calculations for small systems done at HF/cc-PVTDZ</a:t>
            </a:r>
          </a:p>
          <a:p>
            <a:r>
              <a:rPr lang="en-CA" dirty="0"/>
              <a:t>Occupied orbitals remain mostly unchanged</a:t>
            </a:r>
          </a:p>
          <a:p>
            <a:r>
              <a:rPr lang="en-CA" dirty="0"/>
              <a:t>ELO </a:t>
            </a:r>
            <a:r>
              <a:rPr lang="en-CA" dirty="0" err="1"/>
              <a:t>virtuals</a:t>
            </a:r>
            <a:r>
              <a:rPr lang="en-CA" dirty="0"/>
              <a:t> are large, diffuse, and periodic </a:t>
            </a:r>
          </a:p>
        </p:txBody>
      </p:sp>
      <p:sp>
        <p:nvSpPr>
          <p:cNvPr id="4" name="Slide Number Placeholder 3"/>
          <p:cNvSpPr>
            <a:spLocks noGrp="1"/>
          </p:cNvSpPr>
          <p:nvPr>
            <p:ph type="sldNum" sz="quarter" idx="12"/>
          </p:nvPr>
        </p:nvSpPr>
        <p:spPr/>
        <p:txBody>
          <a:bodyPr/>
          <a:lstStyle/>
          <a:p>
            <a:fld id="{E268DD2D-D5EB-43A5-A553-B8C965FBACDE}" type="slidenum">
              <a:rPr lang="en-CA" smtClean="0"/>
              <a:t>22</a:t>
            </a:fld>
            <a:endParaRPr lang="en-CA"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0835" y="3560715"/>
            <a:ext cx="1706575" cy="115910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2016" y="3447371"/>
            <a:ext cx="1582538" cy="138579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9457" y="3284840"/>
            <a:ext cx="1424284" cy="1710852"/>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88152" y="4983491"/>
            <a:ext cx="2051940" cy="1759394"/>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643173" y="4898020"/>
            <a:ext cx="1722311" cy="1969532"/>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772016" y="4958769"/>
            <a:ext cx="1792357" cy="1784116"/>
          </a:xfrm>
          <a:prstGeom prst="rect">
            <a:avLst/>
          </a:prstGeom>
        </p:spPr>
      </p:pic>
    </p:spTree>
    <p:extLst>
      <p:ext uri="{BB962C8B-B14F-4D97-AF65-F5344CB8AC3E}">
        <p14:creationId xmlns:p14="http://schemas.microsoft.com/office/powerpoint/2010/main" val="2505096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300" y="0"/>
            <a:ext cx="7886700" cy="1325563"/>
          </a:xfrm>
        </p:spPr>
        <p:txBody>
          <a:bodyPr/>
          <a:lstStyle/>
          <a:p>
            <a:r>
              <a:rPr lang="en-CA" dirty="0"/>
              <a:t>Choice of Unit Cell</a:t>
            </a:r>
            <a:endParaRPr lang="en-US" dirty="0"/>
          </a:p>
        </p:txBody>
      </p:sp>
      <p:sp>
        <p:nvSpPr>
          <p:cNvPr id="3" name="Content Placeholder 2"/>
          <p:cNvSpPr>
            <a:spLocks noGrp="1"/>
          </p:cNvSpPr>
          <p:nvPr>
            <p:ph idx="1"/>
          </p:nvPr>
        </p:nvSpPr>
        <p:spPr>
          <a:xfrm>
            <a:off x="630238" y="1569373"/>
            <a:ext cx="7886700" cy="4351338"/>
          </a:xfrm>
        </p:spPr>
        <p:txBody>
          <a:bodyPr/>
          <a:lstStyle/>
          <a:p>
            <a:r>
              <a:rPr lang="en-CA" dirty="0"/>
              <a:t>We can choose different unit cells to obtain different sets of orbitals</a:t>
            </a:r>
          </a:p>
          <a:p>
            <a:r>
              <a:rPr lang="en-CA" dirty="0"/>
              <a:t>Benzene PLO’s: CH </a:t>
            </a:r>
            <a:r>
              <a:rPr lang="en-CA" dirty="0" err="1"/>
              <a:t>vs</a:t>
            </a:r>
            <a:r>
              <a:rPr lang="en-CA" dirty="0"/>
              <a:t> C</a:t>
            </a:r>
            <a:r>
              <a:rPr lang="en-CA" baseline="-25000" dirty="0"/>
              <a:t>2</a:t>
            </a:r>
            <a:r>
              <a:rPr lang="en-CA" dirty="0"/>
              <a:t>H</a:t>
            </a:r>
            <a:r>
              <a:rPr lang="en-CA" baseline="-25000" dirty="0"/>
              <a:t>2 </a:t>
            </a:r>
            <a:endParaRPr lang="en-US" dirty="0"/>
          </a:p>
        </p:txBody>
      </p:sp>
      <p:sp>
        <p:nvSpPr>
          <p:cNvPr id="4" name="Slide Number Placeholder 3"/>
          <p:cNvSpPr>
            <a:spLocks noGrp="1"/>
          </p:cNvSpPr>
          <p:nvPr>
            <p:ph type="sldNum" sz="quarter" idx="12"/>
          </p:nvPr>
        </p:nvSpPr>
        <p:spPr/>
        <p:txBody>
          <a:bodyPr/>
          <a:lstStyle/>
          <a:p>
            <a:fld id="{E268DD2D-D5EB-43A5-A553-B8C965FBACDE}" type="slidenum">
              <a:rPr lang="en-CA" smtClean="0"/>
              <a:t>23</a:t>
            </a:fld>
            <a:endParaRPr lang="en-CA" dirty="0"/>
          </a:p>
        </p:txBody>
      </p:sp>
      <p:grpSp>
        <p:nvGrpSpPr>
          <p:cNvPr id="5" name="Group 4"/>
          <p:cNvGrpSpPr/>
          <p:nvPr/>
        </p:nvGrpSpPr>
        <p:grpSpPr>
          <a:xfrm flipH="1">
            <a:off x="1132423" y="3069851"/>
            <a:ext cx="7664377" cy="1374999"/>
            <a:chOff x="4854417" y="2693161"/>
            <a:chExt cx="6335460" cy="1136588"/>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8024161" y="2710784"/>
              <a:ext cx="944599" cy="1039764"/>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6924615" y="2693162"/>
              <a:ext cx="930500" cy="1057386"/>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5845486" y="2693161"/>
              <a:ext cx="916402" cy="105738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854417" y="2710784"/>
              <a:ext cx="930500" cy="1043288"/>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10259377" y="2781174"/>
              <a:ext cx="930500" cy="1048575"/>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9194563" y="2748842"/>
              <a:ext cx="930500" cy="1057386"/>
            </a:xfrm>
            <a:prstGeom prst="rect">
              <a:avLst/>
            </a:prstGeom>
          </p:spPr>
        </p:pic>
      </p:grpSp>
      <p:pic>
        <p:nvPicPr>
          <p:cNvPr id="12" name="Picture 1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60052" y="4617321"/>
            <a:ext cx="1809120" cy="1571078"/>
          </a:xfrm>
          <a:prstGeom prst="rect">
            <a:avLst/>
          </a:prstGeom>
        </p:spPr>
      </p:pic>
      <p:pic>
        <p:nvPicPr>
          <p:cNvPr id="13" name="Picture 1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029191" y="4638726"/>
            <a:ext cx="1555209" cy="1473216"/>
          </a:xfrm>
          <a:prstGeom prst="rect">
            <a:avLst/>
          </a:prstGeom>
        </p:spPr>
      </p:pic>
      <p:pic>
        <p:nvPicPr>
          <p:cNvPr id="14" name="Picture 1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422189" y="4662670"/>
            <a:ext cx="1557854" cy="1475861"/>
          </a:xfrm>
          <a:prstGeom prst="rect">
            <a:avLst/>
          </a:prstGeom>
        </p:spPr>
      </p:pic>
    </p:spTree>
    <p:extLst>
      <p:ext uri="{BB962C8B-B14F-4D97-AF65-F5344CB8AC3E}">
        <p14:creationId xmlns:p14="http://schemas.microsoft.com/office/powerpoint/2010/main" val="884397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0238" y="1484312"/>
            <a:ext cx="7886700" cy="5155973"/>
          </a:xfrm>
        </p:spPr>
        <p:txBody>
          <a:bodyPr/>
          <a:lstStyle/>
          <a:p>
            <a:r>
              <a:rPr lang="en-US" dirty="0"/>
              <a:t>Python script written by Mike </a:t>
            </a:r>
            <a:r>
              <a:rPr lang="en-US" dirty="0" err="1"/>
              <a:t>Lecours</a:t>
            </a:r>
            <a:r>
              <a:rPr lang="en-US" dirty="0"/>
              <a:t> to help pick out equivalent atoms within a cluster</a:t>
            </a:r>
          </a:p>
          <a:p>
            <a:endParaRPr lang="en-US" dirty="0"/>
          </a:p>
          <a:p>
            <a:endParaRPr lang="en-US" dirty="0"/>
          </a:p>
          <a:p>
            <a:endParaRPr lang="en-US" dirty="0"/>
          </a:p>
          <a:p>
            <a:endParaRPr lang="en-US" dirty="0"/>
          </a:p>
          <a:p>
            <a:endParaRPr lang="en-US" dirty="0"/>
          </a:p>
          <a:p>
            <a:endParaRPr lang="en-US" dirty="0"/>
          </a:p>
          <a:p>
            <a:endParaRPr lang="en-US" dirty="0"/>
          </a:p>
          <a:p>
            <a:r>
              <a:rPr lang="en-US" dirty="0"/>
              <a:t>Clear potential for speedup</a:t>
            </a:r>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24</a:t>
            </a:fld>
            <a:endParaRPr lang="en-CA" dirty="0"/>
          </a:p>
        </p:txBody>
      </p:sp>
      <p:cxnSp>
        <p:nvCxnSpPr>
          <p:cNvPr id="5" name="Straight Arrow Connector 4"/>
          <p:cNvCxnSpPr>
            <a:stCxn id="7" idx="3"/>
            <a:endCxn id="6" idx="1"/>
          </p:cNvCxnSpPr>
          <p:nvPr/>
        </p:nvCxnSpPr>
        <p:spPr>
          <a:xfrm flipV="1">
            <a:off x="4442392" y="4130949"/>
            <a:ext cx="1523787" cy="5232"/>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66179" y="3285134"/>
            <a:ext cx="1363661" cy="169163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7"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8889" y="2343099"/>
            <a:ext cx="3443503" cy="3586164"/>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8" name="TextBox 31"/>
          <p:cNvSpPr txBox="1"/>
          <p:nvPr/>
        </p:nvSpPr>
        <p:spPr>
          <a:xfrm>
            <a:off x="5729640" y="2805063"/>
            <a:ext cx="2052613"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CA" dirty="0"/>
              <a:t>96 atoms - 8 unique</a:t>
            </a:r>
          </a:p>
        </p:txBody>
      </p:sp>
      <p:sp>
        <p:nvSpPr>
          <p:cNvPr id="10" name="Title 9"/>
          <p:cNvSpPr>
            <a:spLocks noGrp="1"/>
          </p:cNvSpPr>
          <p:nvPr>
            <p:ph type="title"/>
          </p:nvPr>
        </p:nvSpPr>
        <p:spPr/>
        <p:txBody>
          <a:bodyPr>
            <a:normAutofit fontScale="90000"/>
          </a:bodyPr>
          <a:lstStyle/>
          <a:p>
            <a:endParaRPr lang="en-CA"/>
          </a:p>
        </p:txBody>
      </p:sp>
    </p:spTree>
    <p:extLst>
      <p:ext uri="{BB962C8B-B14F-4D97-AF65-F5344CB8AC3E}">
        <p14:creationId xmlns:p14="http://schemas.microsoft.com/office/powerpoint/2010/main" val="42253674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Conclusions</a:t>
            </a:r>
          </a:p>
        </p:txBody>
      </p:sp>
      <p:sp>
        <p:nvSpPr>
          <p:cNvPr id="4" name="Slide Number Placeholder 3"/>
          <p:cNvSpPr>
            <a:spLocks noGrp="1"/>
          </p:cNvSpPr>
          <p:nvPr>
            <p:ph type="sldNum" sz="quarter" idx="12"/>
          </p:nvPr>
        </p:nvSpPr>
        <p:spPr/>
        <p:txBody>
          <a:bodyPr/>
          <a:lstStyle/>
          <a:p>
            <a:fld id="{E268DD2D-D5EB-43A5-A553-B8C965FBACDE}" type="slidenum">
              <a:rPr lang="en-CA" smtClean="0"/>
              <a:t>25</a:t>
            </a:fld>
            <a:endParaRPr lang="en-CA" dirty="0"/>
          </a:p>
        </p:txBody>
      </p:sp>
      <p:sp>
        <p:nvSpPr>
          <p:cNvPr id="9" name="Content Placeholder 2"/>
          <p:cNvSpPr>
            <a:spLocks noGrp="1"/>
          </p:cNvSpPr>
          <p:nvPr>
            <p:ph idx="1"/>
          </p:nvPr>
        </p:nvSpPr>
        <p:spPr>
          <a:xfrm>
            <a:off x="630238" y="1484312"/>
            <a:ext cx="7886700" cy="4881981"/>
          </a:xfrm>
        </p:spPr>
        <p:txBody>
          <a:bodyPr/>
          <a:lstStyle/>
          <a:p>
            <a:r>
              <a:rPr lang="en-US" dirty="0"/>
              <a:t>We have developed a method for constructing localized orbitals which reflect the symmetry of the system.</a:t>
            </a:r>
          </a:p>
          <a:p>
            <a:r>
              <a:rPr lang="en-US" dirty="0"/>
              <a:t>PLO’s </a:t>
            </a:r>
            <a:r>
              <a:rPr lang="en-US"/>
              <a:t>are localized, </a:t>
            </a:r>
            <a:r>
              <a:rPr lang="en-US" dirty="0"/>
              <a:t>non-orthogonal orbitals which can give insight into the bonding between unit cells</a:t>
            </a:r>
          </a:p>
          <a:p>
            <a:r>
              <a:rPr lang="en-US" dirty="0"/>
              <a:t>ELO’s are extremely localized, orthogonal orbitals with virtual character</a:t>
            </a:r>
          </a:p>
          <a:p>
            <a:r>
              <a:rPr lang="en-US" b="1" dirty="0"/>
              <a:t>Local CC methods done with PLO’s or ELO’s should offer a significant reduction in computational complexity without sacrificing much accuracy. </a:t>
            </a:r>
          </a:p>
        </p:txBody>
      </p:sp>
    </p:spTree>
    <p:extLst>
      <p:ext uri="{BB962C8B-B14F-4D97-AF65-F5344CB8AC3E}">
        <p14:creationId xmlns:p14="http://schemas.microsoft.com/office/powerpoint/2010/main" val="2279282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Future Work</a:t>
            </a:r>
            <a:endParaRPr lang="en-US" dirty="0"/>
          </a:p>
        </p:txBody>
      </p:sp>
      <p:sp>
        <p:nvSpPr>
          <p:cNvPr id="3" name="Content Placeholder 2"/>
          <p:cNvSpPr>
            <a:spLocks noGrp="1"/>
          </p:cNvSpPr>
          <p:nvPr>
            <p:ph idx="1"/>
          </p:nvPr>
        </p:nvSpPr>
        <p:spPr/>
        <p:txBody>
          <a:bodyPr/>
          <a:lstStyle/>
          <a:p>
            <a:r>
              <a:rPr lang="en-US" dirty="0"/>
              <a:t>Larger basis sets</a:t>
            </a:r>
          </a:p>
          <a:p>
            <a:endParaRPr lang="en-US" dirty="0"/>
          </a:p>
          <a:p>
            <a:r>
              <a:rPr lang="en-US" dirty="0"/>
              <a:t>Further testing of the algorithm</a:t>
            </a:r>
          </a:p>
          <a:p>
            <a:endParaRPr lang="en-US" dirty="0"/>
          </a:p>
          <a:p>
            <a:r>
              <a:rPr lang="en-US" dirty="0"/>
              <a:t>Automatic determination of unit cell and symmetry operations </a:t>
            </a:r>
          </a:p>
          <a:p>
            <a:endParaRPr lang="en-US" dirty="0"/>
          </a:p>
          <a:p>
            <a:r>
              <a:rPr lang="en-US" dirty="0"/>
              <a:t>Development of a full CC code using PLO’s, ELO’s is underway in collaboration with Dr. </a:t>
            </a:r>
            <a:r>
              <a:rPr lang="en-US" dirty="0" err="1"/>
              <a:t>Ondrej</a:t>
            </a:r>
            <a:r>
              <a:rPr lang="en-US" dirty="0"/>
              <a:t> </a:t>
            </a:r>
            <a:r>
              <a:rPr lang="en-US" dirty="0" err="1"/>
              <a:t>Demel</a:t>
            </a:r>
            <a:endParaRPr lang="en-US" dirty="0"/>
          </a:p>
        </p:txBody>
      </p:sp>
      <p:sp>
        <p:nvSpPr>
          <p:cNvPr id="4" name="Slide Number Placeholder 3"/>
          <p:cNvSpPr>
            <a:spLocks noGrp="1"/>
          </p:cNvSpPr>
          <p:nvPr>
            <p:ph type="sldNum" sz="quarter" idx="12"/>
          </p:nvPr>
        </p:nvSpPr>
        <p:spPr/>
        <p:txBody>
          <a:bodyPr/>
          <a:lstStyle/>
          <a:p>
            <a:fld id="{E268DD2D-D5EB-43A5-A553-B8C965FBACDE}" type="slidenum">
              <a:rPr lang="en-CA" smtClean="0"/>
              <a:t>26</a:t>
            </a:fld>
            <a:endParaRPr lang="en-CA" dirty="0"/>
          </a:p>
        </p:txBody>
      </p:sp>
    </p:spTree>
    <p:extLst>
      <p:ext uri="{BB962C8B-B14F-4D97-AF65-F5344CB8AC3E}">
        <p14:creationId xmlns:p14="http://schemas.microsoft.com/office/powerpoint/2010/main" val="36358573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Acknowledgements </a:t>
            </a:r>
          </a:p>
        </p:txBody>
      </p:sp>
      <p:sp>
        <p:nvSpPr>
          <p:cNvPr id="3" name="Content Placeholder 2"/>
          <p:cNvSpPr>
            <a:spLocks noGrp="1"/>
          </p:cNvSpPr>
          <p:nvPr>
            <p:ph idx="1"/>
          </p:nvPr>
        </p:nvSpPr>
        <p:spPr/>
        <p:txBody>
          <a:bodyPr/>
          <a:lstStyle/>
          <a:p>
            <a:r>
              <a:rPr lang="en-CA" dirty="0"/>
              <a:t>Dr. Marcel </a:t>
            </a:r>
            <a:r>
              <a:rPr lang="en-CA" dirty="0" err="1"/>
              <a:t>Nooijen</a:t>
            </a:r>
            <a:endParaRPr lang="en-CA" dirty="0"/>
          </a:p>
          <a:p>
            <a:endParaRPr lang="en-CA" dirty="0"/>
          </a:p>
          <a:p>
            <a:r>
              <a:rPr lang="en-CA" dirty="0"/>
              <a:t>Mike </a:t>
            </a:r>
            <a:r>
              <a:rPr lang="en-CA" dirty="0" err="1"/>
              <a:t>Lecours</a:t>
            </a:r>
            <a:endParaRPr lang="en-CA" dirty="0"/>
          </a:p>
          <a:p>
            <a:endParaRPr lang="en-CA" dirty="0"/>
          </a:p>
          <a:p>
            <a:r>
              <a:rPr lang="en-CA" dirty="0"/>
              <a:t>Theoretical Chemistry Department</a:t>
            </a:r>
          </a:p>
          <a:p>
            <a:endParaRPr lang="en-CA" dirty="0"/>
          </a:p>
          <a:p>
            <a:r>
              <a:rPr lang="en-CA" dirty="0"/>
              <a:t>Johnny and Max</a:t>
            </a:r>
          </a:p>
          <a:p>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27</a:t>
            </a:fld>
            <a:endParaRPr lang="en-CA"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4688" y="5353304"/>
            <a:ext cx="2914650" cy="74295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063" y="4958099"/>
            <a:ext cx="4762500" cy="14478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3793" y="4257924"/>
            <a:ext cx="1876439" cy="742955"/>
          </a:xfrm>
          <a:prstGeom prst="rect">
            <a:avLst/>
          </a:prstGeom>
        </p:spPr>
      </p:pic>
    </p:spTree>
    <p:extLst>
      <p:ext uri="{BB962C8B-B14F-4D97-AF65-F5344CB8AC3E}">
        <p14:creationId xmlns:p14="http://schemas.microsoft.com/office/powerpoint/2010/main" val="2968975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Motivation</a:t>
            </a:r>
          </a:p>
        </p:txBody>
      </p:sp>
      <p:sp>
        <p:nvSpPr>
          <p:cNvPr id="3" name="Content Placeholder 2"/>
          <p:cNvSpPr>
            <a:spLocks noGrp="1"/>
          </p:cNvSpPr>
          <p:nvPr>
            <p:ph idx="1"/>
          </p:nvPr>
        </p:nvSpPr>
        <p:spPr>
          <a:xfrm>
            <a:off x="630238" y="1484313"/>
            <a:ext cx="7886700" cy="5237163"/>
          </a:xfrm>
        </p:spPr>
        <p:txBody>
          <a:bodyPr>
            <a:normAutofit lnSpcReduction="10000"/>
          </a:bodyPr>
          <a:lstStyle/>
          <a:p>
            <a:r>
              <a:rPr lang="en-CA" dirty="0"/>
              <a:t>Computational calculations can determine molecular properties:</a:t>
            </a:r>
          </a:p>
          <a:p>
            <a:pPr lvl="1"/>
            <a:r>
              <a:rPr lang="en-CA" dirty="0"/>
              <a:t>Geometries</a:t>
            </a:r>
          </a:p>
          <a:p>
            <a:pPr lvl="1"/>
            <a:r>
              <a:rPr lang="en-CA" dirty="0"/>
              <a:t>Electronic Structure</a:t>
            </a:r>
          </a:p>
          <a:p>
            <a:pPr lvl="1"/>
            <a:r>
              <a:rPr lang="en-CA" dirty="0"/>
              <a:t>Thermochemistry*</a:t>
            </a:r>
          </a:p>
          <a:p>
            <a:r>
              <a:rPr lang="en-CA" dirty="0"/>
              <a:t>Different levels of theory give different results</a:t>
            </a:r>
          </a:p>
          <a:p>
            <a:pPr lvl="1"/>
            <a:r>
              <a:rPr lang="en-CA" dirty="0" err="1"/>
              <a:t>Hartree-Fock</a:t>
            </a:r>
            <a:r>
              <a:rPr lang="en-CA" dirty="0"/>
              <a:t> (HF)</a:t>
            </a:r>
          </a:p>
          <a:p>
            <a:pPr lvl="1"/>
            <a:r>
              <a:rPr lang="en-CA" dirty="0"/>
              <a:t>Density functional theory (DFT)</a:t>
            </a:r>
          </a:p>
          <a:p>
            <a:pPr lvl="1"/>
            <a:r>
              <a:rPr lang="en-CA" dirty="0"/>
              <a:t>Second order </a:t>
            </a:r>
            <a:r>
              <a:rPr lang="en-CA" dirty="0" err="1"/>
              <a:t>Møller</a:t>
            </a:r>
            <a:r>
              <a:rPr lang="en-CA" dirty="0"/>
              <a:t>–</a:t>
            </a:r>
            <a:r>
              <a:rPr lang="en-CA" dirty="0" err="1"/>
              <a:t>Plesset</a:t>
            </a:r>
            <a:r>
              <a:rPr lang="en-CA" dirty="0"/>
              <a:t>  (MP2)</a:t>
            </a:r>
          </a:p>
          <a:p>
            <a:r>
              <a:rPr lang="en-CA" dirty="0"/>
              <a:t>“Best” method: Coupled-Cluster Singles, Doubles, and Triples (CCSD(T))</a:t>
            </a:r>
          </a:p>
          <a:p>
            <a:pPr lvl="1"/>
            <a:r>
              <a:rPr lang="en-CA" dirty="0"/>
              <a:t>~kcal/</a:t>
            </a:r>
            <a:r>
              <a:rPr lang="en-CA" dirty="0" err="1"/>
              <a:t>mol</a:t>
            </a:r>
            <a:r>
              <a:rPr lang="en-CA" dirty="0"/>
              <a:t> accuracy</a:t>
            </a:r>
          </a:p>
          <a:p>
            <a:pPr lvl="1"/>
            <a:r>
              <a:rPr lang="en-CA" dirty="0"/>
              <a:t>Very computationally expensive (N</a:t>
            </a:r>
            <a:r>
              <a:rPr lang="en-CA" baseline="30000" dirty="0"/>
              <a:t>7</a:t>
            </a:r>
            <a:r>
              <a:rPr lang="en-CA" dirty="0"/>
              <a:t>)</a:t>
            </a:r>
          </a:p>
        </p:txBody>
      </p:sp>
      <p:sp>
        <p:nvSpPr>
          <p:cNvPr id="4" name="Slide Number Placeholder 3"/>
          <p:cNvSpPr>
            <a:spLocks noGrp="1"/>
          </p:cNvSpPr>
          <p:nvPr>
            <p:ph type="sldNum" sz="quarter" idx="12"/>
          </p:nvPr>
        </p:nvSpPr>
        <p:spPr/>
        <p:txBody>
          <a:bodyPr/>
          <a:lstStyle/>
          <a:p>
            <a:fld id="{E268DD2D-D5EB-43A5-A553-B8C965FBACDE}" type="slidenum">
              <a:rPr lang="en-CA" smtClean="0"/>
              <a:t>3</a:t>
            </a:fld>
            <a:endParaRPr lang="en-CA" dirty="0"/>
          </a:p>
        </p:txBody>
      </p:sp>
    </p:spTree>
    <p:extLst>
      <p:ext uri="{BB962C8B-B14F-4D97-AF65-F5344CB8AC3E}">
        <p14:creationId xmlns:p14="http://schemas.microsoft.com/office/powerpoint/2010/main" val="350665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3836" y="0"/>
            <a:ext cx="10515600" cy="1325563"/>
          </a:xfrm>
        </p:spPr>
        <p:txBody>
          <a:bodyPr/>
          <a:lstStyle/>
          <a:p>
            <a:r>
              <a:rPr lang="en-CA" dirty="0"/>
              <a:t>Motivation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85953" y="1506084"/>
                <a:ext cx="8558047" cy="5047116"/>
              </a:xfrm>
            </p:spPr>
            <p:txBody>
              <a:bodyPr>
                <a:normAutofit/>
              </a:bodyPr>
              <a:lstStyle/>
              <a:p>
                <a:r>
                  <a:rPr lang="en-CA" dirty="0"/>
                  <a:t>Coupled cluster (CC) methods use a transformed Hamiltonian:</a:t>
                </a:r>
              </a:p>
              <a:p>
                <a:pPr marL="0" indent="0">
                  <a:buNone/>
                </a:pPr>
                <a:br>
                  <a:rPr lang="en-CA" sz="1800" dirty="0"/>
                </a:br>
                <a:br>
                  <a:rPr lang="en-CA" sz="1800" dirty="0"/>
                </a:br>
                <a14:m>
                  <m:oMathPara xmlns:m="http://schemas.openxmlformats.org/officeDocument/2006/math">
                    <m:oMathParaPr>
                      <m:jc m:val="centerGroup"/>
                    </m:oMathParaPr>
                    <m:oMath xmlns:m="http://schemas.openxmlformats.org/officeDocument/2006/math">
                      <m:d>
                        <m:dPr>
                          <m:begChr m:val="⟨"/>
                          <m:endChr m:val="⟩"/>
                          <m:ctrlPr>
                            <a:rPr lang="en-CA" sz="1800" i="1">
                              <a:latin typeface="Cambria Math" panose="02040503050406030204" pitchFamily="18" charset="0"/>
                            </a:rPr>
                          </m:ctrlPr>
                        </m:dPr>
                        <m:e>
                          <m:r>
                            <m:rPr>
                              <m:sty m:val="p"/>
                            </m:rPr>
                            <a:rPr lang="en-CA" sz="1800">
                              <a:latin typeface="Cambria Math" panose="02040503050406030204" pitchFamily="18" charset="0"/>
                            </a:rPr>
                            <m:t>Φ</m:t>
                          </m:r>
                          <m:d>
                            <m:dPr>
                              <m:begChr m:val="|"/>
                              <m:endChr m:val="|"/>
                              <m:ctrlPr>
                                <a:rPr lang="en-CA" sz="1800" i="1">
                                  <a:latin typeface="Cambria Math" panose="02040503050406030204" pitchFamily="18" charset="0"/>
                                </a:rPr>
                              </m:ctrlPr>
                            </m:dPr>
                            <m:e>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r>
                                    <a:rPr lang="en-CA" sz="1800" i="1">
                                      <a:latin typeface="Cambria Math" panose="02040503050406030204" pitchFamily="18" charset="0"/>
                                    </a:rPr>
                                    <m:t>−</m:t>
                                  </m:r>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r>
                                <a:rPr lang="en-CA" sz="1800" i="1">
                                  <a:latin typeface="Cambria Math" panose="02040503050406030204" pitchFamily="18" charset="0"/>
                                </a:rPr>
                                <m:t>𝐻</m:t>
                              </m:r>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e>
                          </m:d>
                          <m:r>
                            <m:rPr>
                              <m:sty m:val="p"/>
                            </m:rPr>
                            <a:rPr lang="en-CA" sz="1800">
                              <a:latin typeface="Cambria Math" panose="02040503050406030204" pitchFamily="18" charset="0"/>
                            </a:rPr>
                            <m:t>Φ</m:t>
                          </m:r>
                        </m:e>
                      </m:d>
                      <m:r>
                        <a:rPr lang="en-CA" sz="1800" i="1">
                          <a:latin typeface="Cambria Math" panose="02040503050406030204" pitchFamily="18" charset="0"/>
                        </a:rPr>
                        <m:t>=</m:t>
                      </m:r>
                      <m:r>
                        <a:rPr lang="en-CA" sz="1800" i="1">
                          <a:latin typeface="Cambria Math" panose="02040503050406030204" pitchFamily="18" charset="0"/>
                        </a:rPr>
                        <m:t>𝐸</m:t>
                      </m:r>
                      <m:r>
                        <a:rPr lang="en-CA" sz="1800" i="1">
                          <a:latin typeface="Cambria Math" panose="02040503050406030204" pitchFamily="18" charset="0"/>
                        </a:rPr>
                        <m:t> </m:t>
                      </m:r>
                      <m:d>
                        <m:dPr>
                          <m:begChr m:val="⟨"/>
                          <m:endChr m:val="⟩"/>
                          <m:ctrlPr>
                            <a:rPr lang="en-CA" sz="1800" i="1">
                              <a:latin typeface="Cambria Math" panose="02040503050406030204" pitchFamily="18" charset="0"/>
                            </a:rPr>
                          </m:ctrlPr>
                        </m:dPr>
                        <m:e>
                          <m:r>
                            <m:rPr>
                              <m:sty m:val="p"/>
                            </m:rPr>
                            <a:rPr lang="en-CA" sz="1800">
                              <a:latin typeface="Cambria Math" panose="02040503050406030204" pitchFamily="18" charset="0"/>
                            </a:rPr>
                            <m:t>Φ</m:t>
                          </m:r>
                        </m:e>
                        <m:e>
                          <m:r>
                            <m:rPr>
                              <m:sty m:val="p"/>
                            </m:rPr>
                            <a:rPr lang="en-CA" sz="1800">
                              <a:latin typeface="Cambria Math" panose="02040503050406030204" pitchFamily="18" charset="0"/>
                            </a:rPr>
                            <m:t>Φ</m:t>
                          </m:r>
                        </m:e>
                      </m:d>
                      <m:r>
                        <a:rPr lang="en-CA" sz="1800" i="1">
                          <a:latin typeface="Cambria Math" panose="02040503050406030204" pitchFamily="18" charset="0"/>
                        </a:rPr>
                        <m:t>=</m:t>
                      </m:r>
                      <m:r>
                        <a:rPr lang="en-CA" sz="1800" i="1">
                          <a:latin typeface="Cambria Math" panose="02040503050406030204" pitchFamily="18" charset="0"/>
                        </a:rPr>
                        <m:t>𝐸</m:t>
                      </m:r>
                      <m:r>
                        <a:rPr lang="en-CA" sz="1800" b="0" i="1" smtClean="0">
                          <a:latin typeface="Cambria Math"/>
                        </a:rPr>
                        <m:t> </m:t>
                      </m:r>
                    </m:oMath>
                  </m:oMathPara>
                </a14:m>
                <a:endParaRPr lang="en-CA" sz="1800" dirty="0"/>
              </a:p>
              <a:p>
                <a:pPr marL="0" indent="0">
                  <a:spcBef>
                    <a:spcPts val="0"/>
                  </a:spcBef>
                  <a:buNone/>
                </a:pPr>
                <a:endParaRPr lang="en-CA" sz="1800" dirty="0"/>
              </a:p>
              <a:p>
                <a:pPr marL="0" indent="0">
                  <a:spcBef>
                    <a:spcPts val="0"/>
                  </a:spcBef>
                  <a:buNone/>
                </a:pPr>
                <a14:m>
                  <m:oMathPara xmlns:m="http://schemas.openxmlformats.org/officeDocument/2006/math">
                    <m:oMathParaPr>
                      <m:jc m:val="center"/>
                    </m:oMathParaPr>
                    <m:oMath xmlns:m="http://schemas.openxmlformats.org/officeDocument/2006/math">
                      <m:r>
                        <a:rPr lang="en-CA" sz="1800">
                          <a:latin typeface="Cambria Math" panose="02040503050406030204" pitchFamily="18" charset="0"/>
                        </a:rPr>
                        <m:t>  </m:t>
                      </m:r>
                      <m:d>
                        <m:dPr>
                          <m:begChr m:val="⟨"/>
                          <m:endChr m:val="⟩"/>
                          <m:ctrlPr>
                            <a:rPr lang="en-CA" sz="1800" i="1">
                              <a:latin typeface="Cambria Math" panose="02040503050406030204" pitchFamily="18" charset="0"/>
                            </a:rPr>
                          </m:ctrlPr>
                        </m:dPr>
                        <m:e>
                          <m:sSubSup>
                            <m:sSubSupPr>
                              <m:ctrlPr>
                                <a:rPr lang="en-CA" sz="1800" i="1">
                                  <a:latin typeface="Cambria Math" panose="02040503050406030204" pitchFamily="18" charset="0"/>
                                </a:rPr>
                              </m:ctrlPr>
                            </m:sSubSupPr>
                            <m:e>
                              <m:r>
                                <m:rPr>
                                  <m:sty m:val="p"/>
                                </m:rPr>
                                <a:rPr lang="en-CA" sz="1800">
                                  <a:latin typeface="Cambria Math" panose="02040503050406030204" pitchFamily="18" charset="0"/>
                                </a:rPr>
                                <m:t>Φ</m:t>
                              </m:r>
                            </m:e>
                            <m:sub>
                              <m:r>
                                <m:rPr>
                                  <m:sty m:val="p"/>
                                </m:rPr>
                                <a:rPr lang="en-CA" sz="1800">
                                  <a:latin typeface="Cambria Math" panose="02040503050406030204" pitchFamily="18" charset="0"/>
                                </a:rPr>
                                <m:t>a</m:t>
                              </m:r>
                            </m:sub>
                            <m:sup>
                              <m:r>
                                <m:rPr>
                                  <m:sty m:val="p"/>
                                </m:rPr>
                                <a:rPr lang="en-CA" sz="1800">
                                  <a:latin typeface="Cambria Math" panose="02040503050406030204" pitchFamily="18" charset="0"/>
                                </a:rPr>
                                <m:t>i</m:t>
                              </m:r>
                            </m:sup>
                          </m:sSubSup>
                          <m:d>
                            <m:dPr>
                              <m:begChr m:val="|"/>
                              <m:endChr m:val="|"/>
                              <m:ctrlPr>
                                <a:rPr lang="en-CA" sz="1800" i="1">
                                  <a:latin typeface="Cambria Math" panose="02040503050406030204" pitchFamily="18" charset="0"/>
                                </a:rPr>
                              </m:ctrlPr>
                            </m:dPr>
                            <m:e>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r>
                                    <a:rPr lang="en-CA" sz="1800" i="1">
                                      <a:latin typeface="Cambria Math" panose="02040503050406030204" pitchFamily="18" charset="0"/>
                                    </a:rPr>
                                    <m:t>−</m:t>
                                  </m:r>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r>
                                <a:rPr lang="en-CA" sz="1800" i="1">
                                  <a:latin typeface="Cambria Math" panose="02040503050406030204" pitchFamily="18" charset="0"/>
                                </a:rPr>
                                <m:t>𝐻</m:t>
                              </m:r>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e>
                          </m:d>
                          <m:r>
                            <m:rPr>
                              <m:sty m:val="p"/>
                            </m:rPr>
                            <a:rPr lang="en-CA" sz="1800">
                              <a:latin typeface="Cambria Math" panose="02040503050406030204" pitchFamily="18" charset="0"/>
                            </a:rPr>
                            <m:t>Φ</m:t>
                          </m:r>
                        </m:e>
                      </m:d>
                      <m:r>
                        <a:rPr lang="en-CA" sz="1800" i="1">
                          <a:latin typeface="Cambria Math" panose="02040503050406030204" pitchFamily="18" charset="0"/>
                        </a:rPr>
                        <m:t>=</m:t>
                      </m:r>
                      <m:r>
                        <a:rPr lang="en-CA" sz="1800" i="1">
                          <a:latin typeface="Cambria Math" panose="02040503050406030204" pitchFamily="18" charset="0"/>
                        </a:rPr>
                        <m:t>𝐸</m:t>
                      </m:r>
                      <m:r>
                        <a:rPr lang="en-CA" sz="1800" i="1">
                          <a:latin typeface="Cambria Math" panose="02040503050406030204" pitchFamily="18" charset="0"/>
                        </a:rPr>
                        <m:t> </m:t>
                      </m:r>
                      <m:d>
                        <m:dPr>
                          <m:begChr m:val="⟨"/>
                          <m:endChr m:val="⟩"/>
                          <m:ctrlPr>
                            <a:rPr lang="en-CA" sz="1800" i="1">
                              <a:latin typeface="Cambria Math" panose="02040503050406030204" pitchFamily="18" charset="0"/>
                            </a:rPr>
                          </m:ctrlPr>
                        </m:dPr>
                        <m:e>
                          <m:sSubSup>
                            <m:sSubSupPr>
                              <m:ctrlPr>
                                <a:rPr lang="en-CA" sz="1800" b="0" i="1" smtClean="0">
                                  <a:latin typeface="Cambria Math" panose="02040503050406030204" pitchFamily="18" charset="0"/>
                                </a:rPr>
                              </m:ctrlPr>
                            </m:sSubSupPr>
                            <m:e>
                              <m:r>
                                <m:rPr>
                                  <m:sty m:val="p"/>
                                </m:rPr>
                                <a:rPr lang="en-CA" sz="1800">
                                  <a:latin typeface="Cambria Math" panose="02040503050406030204" pitchFamily="18" charset="0"/>
                                </a:rPr>
                                <m:t>Φ</m:t>
                              </m:r>
                            </m:e>
                            <m:sub>
                              <m:r>
                                <m:rPr>
                                  <m:sty m:val="p"/>
                                </m:rPr>
                                <a:rPr lang="en-CA" sz="1800" b="0" i="0" smtClean="0">
                                  <a:latin typeface="Cambria Math"/>
                                </a:rPr>
                                <m:t>a</m:t>
                              </m:r>
                            </m:sub>
                            <m:sup>
                              <m:r>
                                <m:rPr>
                                  <m:sty m:val="p"/>
                                </m:rPr>
                                <a:rPr lang="en-CA" sz="1800" b="0" i="0" smtClean="0">
                                  <a:latin typeface="Cambria Math"/>
                                </a:rPr>
                                <m:t>i</m:t>
                              </m:r>
                            </m:sup>
                          </m:sSubSup>
                        </m:e>
                        <m:e>
                          <m:r>
                            <m:rPr>
                              <m:sty m:val="p"/>
                            </m:rPr>
                            <a:rPr lang="en-CA" sz="1800">
                              <a:latin typeface="Cambria Math" panose="02040503050406030204" pitchFamily="18" charset="0"/>
                            </a:rPr>
                            <m:t>Φ</m:t>
                          </m:r>
                        </m:e>
                      </m:d>
                      <m:r>
                        <a:rPr lang="en-CA" sz="1800" i="1">
                          <a:latin typeface="Cambria Math" panose="02040503050406030204" pitchFamily="18" charset="0"/>
                        </a:rPr>
                        <m:t>=0</m:t>
                      </m:r>
                    </m:oMath>
                  </m:oMathPara>
                </a14:m>
                <a:endParaRPr lang="en-CA" sz="1800" dirty="0"/>
              </a:p>
              <a:p>
                <a:pPr marL="0" indent="0">
                  <a:spcBef>
                    <a:spcPts val="0"/>
                  </a:spcBef>
                  <a:buNone/>
                </a:pPr>
                <a:endParaRPr lang="en-CA" sz="1800" dirty="0"/>
              </a:p>
              <a:p>
                <a:pPr marL="0" indent="0">
                  <a:spcBef>
                    <a:spcPts val="0"/>
                  </a:spcBef>
                  <a:buNone/>
                </a:pPr>
                <a14:m>
                  <m:oMathPara xmlns:m="http://schemas.openxmlformats.org/officeDocument/2006/math">
                    <m:oMathParaPr>
                      <m:jc m:val="center"/>
                    </m:oMathParaPr>
                    <m:oMath xmlns:m="http://schemas.openxmlformats.org/officeDocument/2006/math">
                      <m:d>
                        <m:dPr>
                          <m:begChr m:val="⟨"/>
                          <m:endChr m:val="⟩"/>
                          <m:ctrlPr>
                            <a:rPr lang="en-CA" sz="1800" i="1">
                              <a:latin typeface="Cambria Math" panose="02040503050406030204" pitchFamily="18" charset="0"/>
                            </a:rPr>
                          </m:ctrlPr>
                        </m:dPr>
                        <m:e>
                          <m:sSubSup>
                            <m:sSubSupPr>
                              <m:ctrlPr>
                                <a:rPr lang="en-CA" sz="1800" i="1">
                                  <a:latin typeface="Cambria Math" panose="02040503050406030204" pitchFamily="18" charset="0"/>
                                </a:rPr>
                              </m:ctrlPr>
                            </m:sSubSupPr>
                            <m:e>
                              <m:r>
                                <m:rPr>
                                  <m:sty m:val="p"/>
                                </m:rPr>
                                <a:rPr lang="en-CA" sz="1800">
                                  <a:latin typeface="Cambria Math" panose="02040503050406030204" pitchFamily="18" charset="0"/>
                                </a:rPr>
                                <m:t>Φ</m:t>
                              </m:r>
                            </m:e>
                            <m:sub>
                              <m:r>
                                <a:rPr lang="en-CA" sz="1800" i="1">
                                  <a:latin typeface="Cambria Math" panose="02040503050406030204" pitchFamily="18" charset="0"/>
                                </a:rPr>
                                <m:t>𝑎𝑏</m:t>
                              </m:r>
                            </m:sub>
                            <m:sup>
                              <m:r>
                                <a:rPr lang="en-CA" sz="1800" i="1">
                                  <a:latin typeface="Cambria Math" panose="02040503050406030204" pitchFamily="18" charset="0"/>
                                </a:rPr>
                                <m:t>𝑖𝑗</m:t>
                              </m:r>
                            </m:sup>
                          </m:sSubSup>
                          <m:d>
                            <m:dPr>
                              <m:begChr m:val="|"/>
                              <m:endChr m:val="|"/>
                              <m:ctrlPr>
                                <a:rPr lang="en-CA" sz="1800" i="1">
                                  <a:latin typeface="Cambria Math" panose="02040503050406030204" pitchFamily="18" charset="0"/>
                                </a:rPr>
                              </m:ctrlPr>
                            </m:dPr>
                            <m:e>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r>
                                    <a:rPr lang="en-CA" sz="1800" i="1">
                                      <a:latin typeface="Cambria Math" panose="02040503050406030204" pitchFamily="18" charset="0"/>
                                    </a:rPr>
                                    <m:t>−</m:t>
                                  </m:r>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r>
                                <a:rPr lang="en-CA" sz="1800" i="1">
                                  <a:latin typeface="Cambria Math" panose="02040503050406030204" pitchFamily="18" charset="0"/>
                                </a:rPr>
                                <m:t>𝐻</m:t>
                              </m:r>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acc>
                                    <m:accPr>
                                      <m:chr m:val="̂"/>
                                      <m:ctrlPr>
                                        <a:rPr lang="en-CA" sz="1800" i="1">
                                          <a:latin typeface="Cambria Math" panose="02040503050406030204" pitchFamily="18" charset="0"/>
                                        </a:rPr>
                                      </m:ctrlPr>
                                    </m:accPr>
                                    <m:e>
                                      <m:r>
                                        <a:rPr lang="en-CA" sz="1800" i="1">
                                          <a:latin typeface="Cambria Math" panose="02040503050406030204" pitchFamily="18" charset="0"/>
                                        </a:rPr>
                                        <m:t>𝑇</m:t>
                                      </m:r>
                                    </m:e>
                                  </m:acc>
                                </m:sup>
                              </m:sSup>
                            </m:e>
                          </m:d>
                          <m:r>
                            <m:rPr>
                              <m:sty m:val="p"/>
                            </m:rPr>
                            <a:rPr lang="en-CA" sz="1800">
                              <a:latin typeface="Cambria Math" panose="02040503050406030204" pitchFamily="18" charset="0"/>
                            </a:rPr>
                            <m:t>Φ</m:t>
                          </m:r>
                        </m:e>
                      </m:d>
                      <m:r>
                        <a:rPr lang="en-CA" sz="1800" i="1">
                          <a:latin typeface="Cambria Math" panose="02040503050406030204" pitchFamily="18" charset="0"/>
                        </a:rPr>
                        <m:t>=</m:t>
                      </m:r>
                      <m:r>
                        <a:rPr lang="en-CA" sz="1800" i="1">
                          <a:latin typeface="Cambria Math" panose="02040503050406030204" pitchFamily="18" charset="0"/>
                        </a:rPr>
                        <m:t>𝐸</m:t>
                      </m:r>
                      <m:r>
                        <a:rPr lang="en-CA" sz="1800" i="1">
                          <a:latin typeface="Cambria Math" panose="02040503050406030204" pitchFamily="18" charset="0"/>
                        </a:rPr>
                        <m:t> </m:t>
                      </m:r>
                      <m:d>
                        <m:dPr>
                          <m:begChr m:val="⟨"/>
                          <m:endChr m:val="⟩"/>
                          <m:ctrlPr>
                            <a:rPr lang="en-CA" sz="1800" i="1">
                              <a:latin typeface="Cambria Math" panose="02040503050406030204" pitchFamily="18" charset="0"/>
                            </a:rPr>
                          </m:ctrlPr>
                        </m:dPr>
                        <m:e>
                          <m:sSubSup>
                            <m:sSubSupPr>
                              <m:ctrlPr>
                                <a:rPr lang="en-CA" sz="1800" b="0" i="1" smtClean="0">
                                  <a:latin typeface="Cambria Math" panose="02040503050406030204" pitchFamily="18" charset="0"/>
                                </a:rPr>
                              </m:ctrlPr>
                            </m:sSubSupPr>
                            <m:e>
                              <m:r>
                                <m:rPr>
                                  <m:sty m:val="p"/>
                                </m:rPr>
                                <a:rPr lang="en-CA" sz="1800">
                                  <a:latin typeface="Cambria Math" panose="02040503050406030204" pitchFamily="18" charset="0"/>
                                </a:rPr>
                                <m:t>Φ</m:t>
                              </m:r>
                            </m:e>
                            <m:sub>
                              <m:r>
                                <m:rPr>
                                  <m:sty m:val="p"/>
                                </m:rPr>
                                <a:rPr lang="en-CA" sz="1800" b="0" i="0" smtClean="0">
                                  <a:latin typeface="Cambria Math"/>
                                </a:rPr>
                                <m:t>ab</m:t>
                              </m:r>
                            </m:sub>
                            <m:sup>
                              <m:r>
                                <m:rPr>
                                  <m:sty m:val="p"/>
                                </m:rPr>
                                <a:rPr lang="en-CA" sz="1800" b="0" i="0" smtClean="0">
                                  <a:latin typeface="Cambria Math"/>
                                </a:rPr>
                                <m:t>ij</m:t>
                              </m:r>
                            </m:sup>
                          </m:sSubSup>
                        </m:e>
                        <m:e>
                          <m:r>
                            <m:rPr>
                              <m:sty m:val="p"/>
                            </m:rPr>
                            <a:rPr lang="en-CA" sz="1800">
                              <a:latin typeface="Cambria Math" panose="02040503050406030204" pitchFamily="18" charset="0"/>
                            </a:rPr>
                            <m:t>Φ</m:t>
                          </m:r>
                        </m:e>
                      </m:d>
                      <m:r>
                        <a:rPr lang="en-CA" sz="1800" i="1">
                          <a:latin typeface="Cambria Math" panose="02040503050406030204" pitchFamily="18" charset="0"/>
                        </a:rPr>
                        <m:t>=0</m:t>
                      </m:r>
                    </m:oMath>
                  </m:oMathPara>
                </a14:m>
                <a:endParaRPr lang="en-CA" sz="1800" dirty="0"/>
              </a:p>
              <a:p>
                <a:pPr marL="0" indent="0">
                  <a:spcBef>
                    <a:spcPts val="0"/>
                  </a:spcBef>
                  <a:buNone/>
                </a:pPr>
                <a:endParaRPr lang="en-CA" sz="1800" dirty="0"/>
              </a:p>
              <a:p>
                <a:pPr marL="0" indent="0">
                  <a:spcBef>
                    <a:spcPts val="0"/>
                  </a:spcBef>
                  <a:buNone/>
                </a:pPr>
                <a14:m>
                  <m:oMathPara xmlns:m="http://schemas.openxmlformats.org/officeDocument/2006/math">
                    <m:oMathParaPr>
                      <m:jc m:val="center"/>
                    </m:oMathParaPr>
                    <m:oMath xmlns:m="http://schemas.openxmlformats.org/officeDocument/2006/math">
                      <m:r>
                        <m:rPr>
                          <m:nor/>
                        </m:rPr>
                        <a:rPr lang="en-US" sz="2200"/>
                        <m:t>⋮</m:t>
                      </m:r>
                    </m:oMath>
                  </m:oMathPara>
                </a14:m>
                <a:br>
                  <a:rPr lang="en-CA" sz="2200" dirty="0"/>
                </a:br>
                <a:endParaRPr lang="en-CA" sz="2200" dirty="0"/>
              </a:p>
              <a:p>
                <a:pPr marL="0" indent="0">
                  <a:spcBef>
                    <a:spcPts val="0"/>
                  </a:spcBef>
                  <a:buNone/>
                </a:pPr>
                <a:endParaRPr lang="en-CA" sz="2200" dirty="0"/>
              </a:p>
              <a:p>
                <a:r>
                  <a:rPr lang="en-CA" dirty="0"/>
                  <a:t>Solving the CC equations gives t-amplitudes</a:t>
                </a:r>
              </a:p>
              <a:p>
                <a:endParaRPr lang="en-CA"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85953" y="1506084"/>
                <a:ext cx="8558047" cy="5047116"/>
              </a:xfrm>
              <a:blipFill rotWithShape="1">
                <a:blip r:embed="rId3"/>
                <a:stretch>
                  <a:fillRect l="-1211" t="-1932" b="-5797"/>
                </a:stretch>
              </a:blipFill>
            </p:spPr>
            <p:txBody>
              <a:bodyPr/>
              <a:lstStyle/>
              <a:p>
                <a:r>
                  <a:rPr lang="en-CA">
                    <a:noFill/>
                  </a:rPr>
                  <a:t> </a:t>
                </a:r>
              </a:p>
            </p:txBody>
          </p:sp>
        </mc:Fallback>
      </mc:AlternateContent>
      <p:sp>
        <p:nvSpPr>
          <p:cNvPr id="4" name="Slide Number Placeholder 3"/>
          <p:cNvSpPr>
            <a:spLocks noGrp="1"/>
          </p:cNvSpPr>
          <p:nvPr>
            <p:ph type="sldNum" sz="quarter" idx="12"/>
          </p:nvPr>
        </p:nvSpPr>
        <p:spPr/>
        <p:txBody>
          <a:bodyPr/>
          <a:lstStyle/>
          <a:p>
            <a:fld id="{E268DD2D-D5EB-43A5-A553-B8C965FBACDE}" type="slidenum">
              <a:rPr lang="en-CA" smtClean="0"/>
              <a:t>4</a:t>
            </a:fld>
            <a:endParaRPr lang="en-CA" dirty="0"/>
          </a:p>
        </p:txBody>
      </p:sp>
      <mc:AlternateContent xmlns:mc="http://schemas.openxmlformats.org/markup-compatibility/2006" xmlns:a14="http://schemas.microsoft.com/office/drawing/2010/main">
        <mc:Choice Requires="a14">
          <p:sp>
            <p:nvSpPr>
              <p:cNvPr id="5" name="TextBox 4"/>
              <p:cNvSpPr txBox="1"/>
              <p:nvPr/>
            </p:nvSpPr>
            <p:spPr>
              <a:xfrm>
                <a:off x="6908799" y="2922151"/>
                <a:ext cx="2140857" cy="3767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CA" b="0" i="1" smtClean="0">
                              <a:latin typeface="Cambria Math" panose="02040503050406030204" pitchFamily="18" charset="0"/>
                            </a:rPr>
                          </m:ctrlPr>
                        </m:accPr>
                        <m:e>
                          <m:r>
                            <a:rPr lang="en-CA" b="0" i="1" smtClean="0">
                              <a:latin typeface="Cambria Math"/>
                            </a:rPr>
                            <m:t>𝑇</m:t>
                          </m:r>
                        </m:e>
                      </m:acc>
                      <m:r>
                        <a:rPr lang="en-CA" b="0" i="1" smtClean="0">
                          <a:latin typeface="Cambria Math"/>
                        </a:rPr>
                        <m:t>=</m:t>
                      </m:r>
                      <m:sSub>
                        <m:sSubPr>
                          <m:ctrlPr>
                            <a:rPr lang="en-CA" b="0" i="1" smtClean="0">
                              <a:latin typeface="Cambria Math" panose="02040503050406030204" pitchFamily="18" charset="0"/>
                            </a:rPr>
                          </m:ctrlPr>
                        </m:sSubPr>
                        <m:e>
                          <m:r>
                            <a:rPr lang="en-CA" b="0" i="1" smtClean="0">
                              <a:latin typeface="Cambria Math"/>
                            </a:rPr>
                            <m:t>𝑇</m:t>
                          </m:r>
                        </m:e>
                        <m:sub>
                          <m:r>
                            <a:rPr lang="en-CA" b="0" i="1" smtClean="0">
                              <a:latin typeface="Cambria Math"/>
                            </a:rPr>
                            <m:t>1</m:t>
                          </m:r>
                        </m:sub>
                      </m:sSub>
                      <m:r>
                        <a:rPr lang="en-CA" b="0" i="1" smtClean="0">
                          <a:latin typeface="Cambria Math"/>
                        </a:rPr>
                        <m:t>+</m:t>
                      </m:r>
                      <m:sSub>
                        <m:sSubPr>
                          <m:ctrlPr>
                            <a:rPr lang="en-CA" b="0" i="1" smtClean="0">
                              <a:latin typeface="Cambria Math" panose="02040503050406030204" pitchFamily="18" charset="0"/>
                            </a:rPr>
                          </m:ctrlPr>
                        </m:sSubPr>
                        <m:e>
                          <m:r>
                            <a:rPr lang="en-CA" b="0" i="1" smtClean="0">
                              <a:latin typeface="Cambria Math"/>
                            </a:rPr>
                            <m:t>𝑇</m:t>
                          </m:r>
                        </m:e>
                        <m:sub>
                          <m:r>
                            <a:rPr lang="en-CA" b="0" i="1" smtClean="0">
                              <a:latin typeface="Cambria Math"/>
                            </a:rPr>
                            <m:t>2</m:t>
                          </m:r>
                        </m:sub>
                      </m:sSub>
                      <m:r>
                        <a:rPr lang="en-CA" b="0" i="1" smtClean="0">
                          <a:latin typeface="Cambria Math"/>
                        </a:rPr>
                        <m:t>… </m:t>
                      </m:r>
                    </m:oMath>
                  </m:oMathPara>
                </a14:m>
                <a:endParaRPr lang="en-CA" dirty="0"/>
              </a:p>
            </p:txBody>
          </p:sp>
        </mc:Choice>
        <mc:Fallback xmlns="">
          <p:sp>
            <p:nvSpPr>
              <p:cNvPr id="5" name="TextBox 4"/>
              <p:cNvSpPr txBox="1">
                <a:spLocks noRot="1" noChangeAspect="1" noMove="1" noResize="1" noEditPoints="1" noAdjustHandles="1" noChangeArrowheads="1" noChangeShapeType="1" noTextEdit="1"/>
              </p:cNvSpPr>
              <p:nvPr/>
            </p:nvSpPr>
            <p:spPr>
              <a:xfrm>
                <a:off x="6908799" y="2922151"/>
                <a:ext cx="2140857" cy="376770"/>
              </a:xfrm>
              <a:prstGeom prst="rect">
                <a:avLst/>
              </a:prstGeom>
              <a:blipFill rotWithShape="1">
                <a:blip r:embed="rId4"/>
                <a:stretch>
                  <a:fillRect t="-4839" b="-25806"/>
                </a:stretch>
              </a:blipFill>
            </p:spPr>
            <p:txBody>
              <a:bodyPr/>
              <a:lstStyle/>
              <a:p>
                <a:r>
                  <a:rPr lang="en-CA">
                    <a:noFill/>
                  </a:rPr>
                  <a:t> </a:t>
                </a:r>
              </a:p>
            </p:txBody>
          </p:sp>
        </mc:Fallback>
      </mc:AlternateContent>
    </p:spTree>
    <p:extLst>
      <p:ext uri="{BB962C8B-B14F-4D97-AF65-F5344CB8AC3E}">
        <p14:creationId xmlns:p14="http://schemas.microsoft.com/office/powerpoint/2010/main" val="2789243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Recent Developments</a:t>
            </a:r>
          </a:p>
        </p:txBody>
      </p:sp>
      <p:sp>
        <p:nvSpPr>
          <p:cNvPr id="3" name="Content Placeholder 2"/>
          <p:cNvSpPr>
            <a:spLocks noGrp="1"/>
          </p:cNvSpPr>
          <p:nvPr>
            <p:ph idx="1"/>
          </p:nvPr>
        </p:nvSpPr>
        <p:spPr>
          <a:xfrm>
            <a:off x="630237" y="1484313"/>
            <a:ext cx="8250151" cy="4872038"/>
          </a:xfrm>
        </p:spPr>
        <p:txBody>
          <a:bodyPr/>
          <a:lstStyle/>
          <a:p>
            <a:r>
              <a:rPr lang="en-CA" dirty="0"/>
              <a:t>CCSD(T) calculations with localized orbitals</a:t>
            </a:r>
          </a:p>
          <a:p>
            <a:pPr lvl="1"/>
            <a:r>
              <a:rPr lang="en-CA" dirty="0"/>
              <a:t>Largest CCSD(T) calculation to date: </a:t>
            </a:r>
            <a:r>
              <a:rPr lang="en-CA" dirty="0" err="1"/>
              <a:t>Crambin</a:t>
            </a:r>
            <a:endParaRPr lang="en-CA" dirty="0"/>
          </a:p>
          <a:p>
            <a:pPr lvl="1"/>
            <a:r>
              <a:rPr lang="en-CA" dirty="0"/>
              <a:t>Completed using domain based local pair-natural orbital coupled-cluster (DLPNO-CC)</a:t>
            </a:r>
          </a:p>
          <a:p>
            <a:pPr lvl="1"/>
            <a:endParaRPr lang="en-CA" dirty="0"/>
          </a:p>
        </p:txBody>
      </p:sp>
      <p:sp>
        <p:nvSpPr>
          <p:cNvPr id="4" name="Slide Number Placeholder 3"/>
          <p:cNvSpPr>
            <a:spLocks noGrp="1"/>
          </p:cNvSpPr>
          <p:nvPr>
            <p:ph type="sldNum" sz="quarter" idx="12"/>
          </p:nvPr>
        </p:nvSpPr>
        <p:spPr/>
        <p:txBody>
          <a:bodyPr/>
          <a:lstStyle/>
          <a:p>
            <a:fld id="{E268DD2D-D5EB-43A5-A553-B8C965FBACDE}" type="slidenum">
              <a:rPr lang="en-CA" smtClean="0"/>
              <a:t>5</a:t>
            </a:fld>
            <a:endParaRPr lang="en-CA"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b="7475"/>
          <a:stretch/>
        </p:blipFill>
        <p:spPr>
          <a:xfrm>
            <a:off x="2286470" y="3062169"/>
            <a:ext cx="4353816" cy="2950343"/>
          </a:xfrm>
          <a:prstGeom prst="rect">
            <a:avLst/>
          </a:prstGeom>
        </p:spPr>
      </p:pic>
      <p:sp>
        <p:nvSpPr>
          <p:cNvPr id="8" name="TextBox 7"/>
          <p:cNvSpPr txBox="1"/>
          <p:nvPr/>
        </p:nvSpPr>
        <p:spPr>
          <a:xfrm>
            <a:off x="2293042" y="5939941"/>
            <a:ext cx="4557915" cy="369332"/>
          </a:xfrm>
          <a:prstGeom prst="rect">
            <a:avLst/>
          </a:prstGeom>
          <a:noFill/>
        </p:spPr>
        <p:txBody>
          <a:bodyPr wrap="square" rtlCol="0">
            <a:spAutoFit/>
          </a:bodyPr>
          <a:lstStyle/>
          <a:p>
            <a:pPr algn="ctr"/>
            <a:r>
              <a:rPr lang="en-CA" dirty="0" err="1"/>
              <a:t>Crambin</a:t>
            </a:r>
            <a:r>
              <a:rPr lang="en-CA" dirty="0"/>
              <a:t> (644 atoms, 6100+ basis functions)</a:t>
            </a:r>
          </a:p>
        </p:txBody>
      </p:sp>
      <p:sp>
        <p:nvSpPr>
          <p:cNvPr id="9" name="Rectangle 8"/>
          <p:cNvSpPr/>
          <p:nvPr/>
        </p:nvSpPr>
        <p:spPr>
          <a:xfrm>
            <a:off x="2837311" y="6193120"/>
            <a:ext cx="3329309" cy="369332"/>
          </a:xfrm>
          <a:prstGeom prst="rect">
            <a:avLst/>
          </a:prstGeom>
        </p:spPr>
        <p:txBody>
          <a:bodyPr wrap="none">
            <a:spAutoFit/>
          </a:bodyPr>
          <a:lstStyle/>
          <a:p>
            <a:r>
              <a:rPr lang="de-DE" dirty="0"/>
              <a:t>J. Chem. Phys. 139 134101 (2013)</a:t>
            </a:r>
            <a:endParaRPr lang="en-CA" dirty="0"/>
          </a:p>
        </p:txBody>
      </p:sp>
    </p:spTree>
    <p:extLst>
      <p:ext uri="{BB962C8B-B14F-4D97-AF65-F5344CB8AC3E}">
        <p14:creationId xmlns:p14="http://schemas.microsoft.com/office/powerpoint/2010/main" val="1417450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Recent Developments</a:t>
            </a:r>
          </a:p>
        </p:txBody>
      </p:sp>
      <p:sp>
        <p:nvSpPr>
          <p:cNvPr id="3" name="Content Placeholder 2"/>
          <p:cNvSpPr>
            <a:spLocks noGrp="1"/>
          </p:cNvSpPr>
          <p:nvPr>
            <p:ph idx="1"/>
          </p:nvPr>
        </p:nvSpPr>
        <p:spPr/>
        <p:txBody>
          <a:bodyPr/>
          <a:lstStyle/>
          <a:p>
            <a:r>
              <a:rPr lang="en-CA" dirty="0"/>
              <a:t>Electron correlation falls with r</a:t>
            </a:r>
            <a:r>
              <a:rPr lang="en-CA" baseline="30000" dirty="0"/>
              <a:t>-6</a:t>
            </a:r>
            <a:endParaRPr lang="en-CA" dirty="0"/>
          </a:p>
          <a:p>
            <a:r>
              <a:rPr lang="en-CA" dirty="0"/>
              <a:t>Localizing orbitals to ignore long range interactions greatly simplifies calculations:</a:t>
            </a:r>
          </a:p>
        </p:txBody>
      </p:sp>
      <p:sp>
        <p:nvSpPr>
          <p:cNvPr id="4" name="Slide Number Placeholder 3"/>
          <p:cNvSpPr>
            <a:spLocks noGrp="1"/>
          </p:cNvSpPr>
          <p:nvPr>
            <p:ph type="sldNum" sz="quarter" idx="12"/>
          </p:nvPr>
        </p:nvSpPr>
        <p:spPr/>
        <p:txBody>
          <a:bodyPr/>
          <a:lstStyle/>
          <a:p>
            <a:fld id="{E268DD2D-D5EB-43A5-A553-B8C965FBACDE}" type="slidenum">
              <a:rPr lang="en-CA" smtClean="0"/>
              <a:t>6</a:t>
            </a:fld>
            <a:endParaRPr lang="en-CA" dirty="0"/>
          </a:p>
        </p:txBody>
      </p:sp>
      <p:sp>
        <p:nvSpPr>
          <p:cNvPr id="5" name="Rectangle 4"/>
          <p:cNvSpPr/>
          <p:nvPr/>
        </p:nvSpPr>
        <p:spPr>
          <a:xfrm>
            <a:off x="2229951" y="6372163"/>
            <a:ext cx="4567982" cy="369332"/>
          </a:xfrm>
          <a:prstGeom prst="rect">
            <a:avLst/>
          </a:prstGeom>
        </p:spPr>
        <p:txBody>
          <a:bodyPr wrap="none">
            <a:spAutoFit/>
          </a:bodyPr>
          <a:lstStyle/>
          <a:p>
            <a:r>
              <a:rPr lang="en-CA" dirty="0"/>
              <a:t>J. Chem. Theory </a:t>
            </a:r>
            <a:r>
              <a:rPr lang="en-CA" dirty="0" err="1"/>
              <a:t>Comput</a:t>
            </a:r>
            <a:r>
              <a:rPr lang="en-CA" dirty="0"/>
              <a:t>. 2016, 12, 4778−4792</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8517" y="2878791"/>
            <a:ext cx="4749416" cy="3493372"/>
          </a:xfrm>
          <a:prstGeom prst="rect">
            <a:avLst/>
          </a:prstGeom>
        </p:spPr>
      </p:pic>
    </p:spTree>
    <p:extLst>
      <p:ext uri="{BB962C8B-B14F-4D97-AF65-F5344CB8AC3E}">
        <p14:creationId xmlns:p14="http://schemas.microsoft.com/office/powerpoint/2010/main" val="955947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300" y="0"/>
            <a:ext cx="7886700" cy="1325563"/>
          </a:xfrm>
        </p:spPr>
        <p:txBody>
          <a:bodyPr/>
          <a:lstStyle/>
          <a:p>
            <a:r>
              <a:rPr lang="en-CA" dirty="0"/>
              <a:t>Orbital Localization </a:t>
            </a:r>
            <a:endParaRPr lang="en-US" dirty="0"/>
          </a:p>
        </p:txBody>
      </p:sp>
      <p:sp>
        <p:nvSpPr>
          <p:cNvPr id="3" name="Content Placeholder 2"/>
          <p:cNvSpPr>
            <a:spLocks noGrp="1"/>
          </p:cNvSpPr>
          <p:nvPr>
            <p:ph idx="1"/>
          </p:nvPr>
        </p:nvSpPr>
        <p:spPr>
          <a:xfrm>
            <a:off x="630238" y="1484312"/>
            <a:ext cx="7886700" cy="5068887"/>
          </a:xfrm>
        </p:spPr>
        <p:txBody>
          <a:bodyPr>
            <a:normAutofit/>
          </a:bodyPr>
          <a:lstStyle/>
          <a:p>
            <a:r>
              <a:rPr lang="en-CA" dirty="0"/>
              <a:t>Recently developed DLPNO-CC gives reliable accuracy with a similar computation time as DFT </a:t>
            </a:r>
          </a:p>
          <a:p>
            <a:pPr lvl="1"/>
            <a:r>
              <a:rPr lang="en-US" dirty="0"/>
              <a:t>Classifies interactions with a hierarchy</a:t>
            </a:r>
          </a:p>
          <a:p>
            <a:r>
              <a:rPr lang="en-CA" dirty="0"/>
              <a:t>Limitation: cannot use molecular symmetry (speedup) with localized orbitals</a:t>
            </a:r>
          </a:p>
          <a:p>
            <a:pPr marL="0" indent="0">
              <a:buNone/>
            </a:pPr>
            <a:endParaRPr lang="en-CA" dirty="0"/>
          </a:p>
          <a:p>
            <a:r>
              <a:rPr lang="en-CA" b="1" dirty="0"/>
              <a:t>Can we combine orbital localization and molecular symmetry?</a:t>
            </a:r>
          </a:p>
          <a:p>
            <a:r>
              <a:rPr lang="en-CA" b="1" dirty="0"/>
              <a:t>If one can do this, one can treat solids </a:t>
            </a:r>
          </a:p>
          <a:p>
            <a:endParaRPr lang="en-US" dirty="0"/>
          </a:p>
        </p:txBody>
      </p:sp>
      <p:sp>
        <p:nvSpPr>
          <p:cNvPr id="4" name="Slide Number Placeholder 3"/>
          <p:cNvSpPr>
            <a:spLocks noGrp="1"/>
          </p:cNvSpPr>
          <p:nvPr>
            <p:ph type="sldNum" sz="quarter" idx="12"/>
          </p:nvPr>
        </p:nvSpPr>
        <p:spPr/>
        <p:txBody>
          <a:bodyPr/>
          <a:lstStyle/>
          <a:p>
            <a:fld id="{E268DD2D-D5EB-43A5-A553-B8C965FBACDE}" type="slidenum">
              <a:rPr lang="en-CA" smtClean="0"/>
              <a:t>7</a:t>
            </a:fld>
            <a:endParaRPr lang="en-CA" dirty="0"/>
          </a:p>
        </p:txBody>
      </p:sp>
    </p:spTree>
    <p:extLst>
      <p:ext uri="{BB962C8B-B14F-4D97-AF65-F5344CB8AC3E}">
        <p14:creationId xmlns:p14="http://schemas.microsoft.com/office/powerpoint/2010/main" val="1786472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3000" dirty="0"/>
              <a:t>Simplifying Calculations with Molecular Symmetry </a:t>
            </a:r>
            <a:endParaRPr lang="en-US" sz="3000" dirty="0"/>
          </a:p>
        </p:txBody>
      </p:sp>
      <p:sp>
        <p:nvSpPr>
          <p:cNvPr id="7" name="TextBox 6"/>
          <p:cNvSpPr txBox="1"/>
          <p:nvPr/>
        </p:nvSpPr>
        <p:spPr>
          <a:xfrm>
            <a:off x="792339" y="1584960"/>
            <a:ext cx="184731" cy="923330"/>
          </a:xfrm>
          <a:prstGeom prst="rect">
            <a:avLst/>
          </a:prstGeom>
          <a:noFill/>
        </p:spPr>
        <p:txBody>
          <a:bodyPr wrap="none" rtlCol="0">
            <a:spAutoFit/>
          </a:bodyPr>
          <a:lstStyle/>
          <a:p>
            <a:endParaRPr lang="en-CA" dirty="0"/>
          </a:p>
          <a:p>
            <a:endParaRPr lang="en-CA" dirty="0"/>
          </a:p>
          <a:p>
            <a:endParaRPr lang="en-US" dirty="0"/>
          </a:p>
        </p:txBody>
      </p:sp>
      <p:sp>
        <p:nvSpPr>
          <p:cNvPr id="8" name="Rectangle 7"/>
          <p:cNvSpPr/>
          <p:nvPr/>
        </p:nvSpPr>
        <p:spPr>
          <a:xfrm>
            <a:off x="539622" y="1034527"/>
            <a:ext cx="8604378" cy="5293757"/>
          </a:xfrm>
          <a:prstGeom prst="rect">
            <a:avLst/>
          </a:prstGeom>
        </p:spPr>
        <p:txBody>
          <a:bodyPr wrap="square">
            <a:spAutoFit/>
          </a:bodyPr>
          <a:lstStyle/>
          <a:p>
            <a:pPr marL="285750" indent="-285750">
              <a:buFont typeface="Arial" panose="020B0604020202020204" pitchFamily="34" charset="0"/>
              <a:buChar char="•"/>
            </a:pPr>
            <a:r>
              <a:rPr lang="en-CA" sz="2600" dirty="0"/>
              <a:t>Canonical orbitals transform according to their irreducible representations:</a:t>
            </a:r>
          </a:p>
          <a:p>
            <a:pPr marL="285750" indent="-285750">
              <a:buFont typeface="Arial" panose="020B0604020202020204" pitchFamily="34" charset="0"/>
              <a:buChar char="•"/>
            </a:pPr>
            <a:endParaRPr lang="en-CA" sz="2600" dirty="0"/>
          </a:p>
          <a:p>
            <a:pPr marL="285750" indent="-285750">
              <a:buFont typeface="Arial" panose="020B0604020202020204" pitchFamily="34" charset="0"/>
              <a:buChar char="•"/>
            </a:pPr>
            <a:endParaRPr lang="en-CA" sz="2600" dirty="0"/>
          </a:p>
          <a:p>
            <a:pPr marL="285750" indent="-285750">
              <a:buFont typeface="Arial" panose="020B0604020202020204" pitchFamily="34" charset="0"/>
              <a:buChar char="•"/>
            </a:pPr>
            <a:endParaRPr lang="en-CA" sz="2600" dirty="0"/>
          </a:p>
          <a:p>
            <a:pPr marL="285750" indent="-285750">
              <a:buFont typeface="Arial" panose="020B0604020202020204" pitchFamily="34" charset="0"/>
              <a:buChar char="•"/>
            </a:pPr>
            <a:endParaRPr lang="en-CA" sz="2600" dirty="0"/>
          </a:p>
          <a:p>
            <a:pPr marL="285750" indent="-285750">
              <a:buFont typeface="Arial" panose="020B0604020202020204" pitchFamily="34" charset="0"/>
              <a:buChar char="•"/>
            </a:pPr>
            <a:endParaRPr lang="en-CA" sz="2600" dirty="0"/>
          </a:p>
          <a:p>
            <a:pPr marL="285750" indent="-285750">
              <a:buFont typeface="Arial" panose="020B0604020202020204" pitchFamily="34" charset="0"/>
              <a:buChar char="•"/>
            </a:pPr>
            <a:r>
              <a:rPr lang="en-CA" sz="2600" dirty="0"/>
              <a:t>Canonical orbitals can be used with canonical CCSD(T)</a:t>
            </a:r>
          </a:p>
          <a:p>
            <a:pPr marL="742950" lvl="1" indent="-285750">
              <a:buFont typeface="Arial" panose="020B0604020202020204" pitchFamily="34" charset="0"/>
              <a:buChar char="•"/>
            </a:pPr>
            <a:r>
              <a:rPr lang="en-CA" sz="2600" dirty="0"/>
              <a:t>System size limited due of scaling</a:t>
            </a:r>
          </a:p>
          <a:p>
            <a:pPr marL="285750" indent="-285750">
              <a:buFont typeface="Arial" panose="020B0604020202020204" pitchFamily="34" charset="0"/>
              <a:buChar char="•"/>
            </a:pPr>
            <a:r>
              <a:rPr lang="en-CA" sz="2600" dirty="0"/>
              <a:t>Many t-amplitudes are zero by symmetry and do not need to be calculated. But: no sparsity due to localization</a:t>
            </a:r>
          </a:p>
          <a:p>
            <a:pPr marL="285750" indent="-285750">
              <a:buFont typeface="Arial" panose="020B0604020202020204" pitchFamily="34" charset="0"/>
              <a:buChar char="•"/>
            </a:pPr>
            <a:r>
              <a:rPr lang="en-CA" sz="2600" b="1" dirty="0"/>
              <a:t>Goal: find orbitals which are localized and exhibit molecular symmetry  </a:t>
            </a:r>
          </a:p>
        </p:txBody>
      </p:sp>
      <p:sp>
        <p:nvSpPr>
          <p:cNvPr id="9" name="Slide Number Placeholder 8"/>
          <p:cNvSpPr>
            <a:spLocks noGrp="1"/>
          </p:cNvSpPr>
          <p:nvPr>
            <p:ph type="sldNum" sz="quarter" idx="12"/>
          </p:nvPr>
        </p:nvSpPr>
        <p:spPr>
          <a:xfrm>
            <a:off x="6368922" y="6112511"/>
            <a:ext cx="2057400" cy="365125"/>
          </a:xfrm>
        </p:spPr>
        <p:txBody>
          <a:bodyPr/>
          <a:lstStyle/>
          <a:p>
            <a:fld id="{E268DD2D-D5EB-43A5-A553-B8C965FBACDE}" type="slidenum">
              <a:rPr lang="en-CA" smtClean="0"/>
              <a:t>8</a:t>
            </a:fld>
            <a:endParaRPr lang="en-CA"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24446" y="2012104"/>
            <a:ext cx="2096756" cy="1727477"/>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8218" y="2038203"/>
            <a:ext cx="1923297" cy="170137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296" y="2012104"/>
            <a:ext cx="2367134" cy="1719871"/>
          </a:xfrm>
          <a:prstGeom prst="rect">
            <a:avLst/>
          </a:prstGeom>
        </p:spPr>
      </p:pic>
    </p:spTree>
    <p:extLst>
      <p:ext uri="{BB962C8B-B14F-4D97-AF65-F5344CB8AC3E}">
        <p14:creationId xmlns:p14="http://schemas.microsoft.com/office/powerpoint/2010/main" val="2449702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5290" y="-53125"/>
            <a:ext cx="10515600" cy="1325563"/>
          </a:xfrm>
        </p:spPr>
        <p:txBody>
          <a:bodyPr/>
          <a:lstStyle/>
          <a:p>
            <a:r>
              <a:rPr lang="en-CA" dirty="0"/>
              <a:t>Molecular Symmetry</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284249" y="1484313"/>
                <a:ext cx="8859752" cy="5302690"/>
              </a:xfrm>
            </p:spPr>
            <p:txBody>
              <a:bodyPr>
                <a:normAutofit fontScale="92500" lnSpcReduction="10000"/>
              </a:bodyPr>
              <a:lstStyle/>
              <a:p>
                <a:r>
                  <a:rPr lang="en-CA" dirty="0"/>
                  <a:t>Molecules can be broken up into repeating unit cells which transform via irreducible representations</a:t>
                </a:r>
              </a:p>
              <a:p>
                <a:endParaRPr lang="en-CA" dirty="0"/>
              </a:p>
              <a:p>
                <a:endParaRPr lang="en-CA" dirty="0"/>
              </a:p>
              <a:p>
                <a:endParaRPr lang="en-CA" dirty="0"/>
              </a:p>
              <a:p>
                <a:endParaRPr lang="en-CA" dirty="0"/>
              </a:p>
              <a:p>
                <a:r>
                  <a:rPr lang="en-CA" dirty="0"/>
                  <a:t>Results: Localized benzene </a:t>
                </a:r>
                <a14:m>
                  <m:oMath xmlns:m="http://schemas.openxmlformats.org/officeDocument/2006/math">
                    <m:r>
                      <a:rPr lang="en-CA" b="0" i="1" smtClean="0">
                        <a:latin typeface="Cambria Math" panose="02040503050406030204" pitchFamily="18" charset="0"/>
                      </a:rPr>
                      <m:t>𝜋</m:t>
                    </m:r>
                    <m:r>
                      <a:rPr lang="en-CA" b="0" i="1" smtClean="0">
                        <a:latin typeface="Cambria Math" panose="02040503050406030204" pitchFamily="18" charset="0"/>
                      </a:rPr>
                      <m:t> </m:t>
                    </m:r>
                  </m:oMath>
                </a14:m>
                <a:r>
                  <a:rPr lang="en-CA" dirty="0"/>
                  <a:t>orbitals that exhibit this C</a:t>
                </a:r>
                <a:r>
                  <a:rPr lang="en-CA" baseline="-25000" dirty="0"/>
                  <a:t>6 </a:t>
                </a:r>
                <a:r>
                  <a:rPr lang="en-CA" dirty="0"/>
                  <a:t>symmetry</a:t>
                </a:r>
                <a:br>
                  <a:rPr lang="en-CA" dirty="0"/>
                </a:br>
                <a:br>
                  <a:rPr lang="en-CA" dirty="0"/>
                </a:br>
                <a:endParaRPr lang="en-CA" dirty="0"/>
              </a:p>
              <a:p>
                <a:endParaRPr lang="en-CA" b="0" i="0" dirty="0"/>
              </a:p>
              <a:p>
                <a:endParaRPr lang="en-CA" dirty="0"/>
              </a:p>
              <a:p>
                <a:r>
                  <a:rPr lang="en-CA" b="0" i="0" dirty="0"/>
                  <a:t>Interestingly, we get 6 </a:t>
                </a:r>
                <a14:m>
                  <m:oMath xmlns:m="http://schemas.openxmlformats.org/officeDocument/2006/math">
                    <m:r>
                      <a:rPr lang="en-CA" i="1">
                        <a:latin typeface="Cambria Math" panose="02040503050406030204" pitchFamily="18" charset="0"/>
                      </a:rPr>
                      <m:t>𝜋</m:t>
                    </m:r>
                  </m:oMath>
                </a14:m>
                <a:r>
                  <a:rPr lang="en-CA" b="0" i="0" dirty="0"/>
                  <a:t> orbitals instead of the expected 3</a:t>
                </a:r>
              </a:p>
              <a:p>
                <a:pPr marL="0" indent="0">
                  <a:buNone/>
                </a:pPr>
                <a:endParaRPr lang="en-CA" dirty="0"/>
              </a:p>
              <a:p>
                <a:pPr marL="0" indent="0">
                  <a:buNone/>
                </a:pPr>
                <a:endParaRPr lang="en-CA"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84249" y="1484313"/>
                <a:ext cx="8859752" cy="5302690"/>
              </a:xfrm>
              <a:blipFill>
                <a:blip r:embed="rId3"/>
                <a:stretch>
                  <a:fillRect l="-1101" t="-2299" b="-1839"/>
                </a:stretch>
              </a:blipFill>
            </p:spPr>
            <p:txBody>
              <a:bodyPr/>
              <a:lstStyle/>
              <a:p>
                <a:r>
                  <a:rPr lang="en-CA">
                    <a:noFill/>
                  </a:rPr>
                  <a:t> </a:t>
                </a:r>
              </a:p>
            </p:txBody>
          </p:sp>
        </mc:Fallback>
      </mc:AlternateContent>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6336" y="2274875"/>
            <a:ext cx="3408563" cy="1538854"/>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28290" y="2168190"/>
            <a:ext cx="3881180" cy="1752225"/>
          </a:xfrm>
          <a:prstGeom prst="rect">
            <a:avLst/>
          </a:prstGeom>
        </p:spPr>
      </p:pic>
      <p:sp>
        <p:nvSpPr>
          <p:cNvPr id="10" name="TextBox 9"/>
          <p:cNvSpPr txBox="1"/>
          <p:nvPr/>
        </p:nvSpPr>
        <p:spPr>
          <a:xfrm>
            <a:off x="8709470" y="2871835"/>
            <a:ext cx="343364" cy="369332"/>
          </a:xfrm>
          <a:prstGeom prst="rect">
            <a:avLst/>
          </a:prstGeom>
          <a:noFill/>
        </p:spPr>
        <p:txBody>
          <a:bodyPr wrap="none" rtlCol="0">
            <a:spAutoFit/>
          </a:bodyPr>
          <a:lstStyle/>
          <a:p>
            <a:r>
              <a:rPr lang="en-CA" dirty="0">
                <a:solidFill>
                  <a:schemeClr val="tx1">
                    <a:alpha val="20000"/>
                  </a:schemeClr>
                </a:solidFill>
              </a:rPr>
              <a:t>…</a:t>
            </a:r>
            <a:endParaRPr lang="en-US" dirty="0">
              <a:solidFill>
                <a:schemeClr val="tx1">
                  <a:alpha val="20000"/>
                </a:schemeClr>
              </a:solidFill>
            </a:endParaRPr>
          </a:p>
        </p:txBody>
      </p:sp>
      <p:sp>
        <p:nvSpPr>
          <p:cNvPr id="11" name="Slide Number Placeholder 10"/>
          <p:cNvSpPr>
            <a:spLocks noGrp="1"/>
          </p:cNvSpPr>
          <p:nvPr>
            <p:ph type="sldNum" sz="quarter" idx="12"/>
          </p:nvPr>
        </p:nvSpPr>
        <p:spPr>
          <a:xfrm>
            <a:off x="6823752" y="6383031"/>
            <a:ext cx="2057400" cy="365125"/>
          </a:xfrm>
        </p:spPr>
        <p:txBody>
          <a:bodyPr/>
          <a:lstStyle/>
          <a:p>
            <a:fld id="{E268DD2D-D5EB-43A5-A553-B8C965FBACDE}" type="slidenum">
              <a:rPr lang="en-CA" smtClean="0"/>
              <a:t>9</a:t>
            </a:fld>
            <a:endParaRPr lang="en-CA" dirty="0"/>
          </a:p>
        </p:txBody>
      </p:sp>
      <p:grpSp>
        <p:nvGrpSpPr>
          <p:cNvPr id="9" name="Group 8"/>
          <p:cNvGrpSpPr/>
          <p:nvPr/>
        </p:nvGrpSpPr>
        <p:grpSpPr>
          <a:xfrm flipH="1">
            <a:off x="946336" y="4660177"/>
            <a:ext cx="7408370" cy="1329071"/>
            <a:chOff x="4854417" y="2693161"/>
            <a:chExt cx="6335460" cy="1136588"/>
          </a:xfrm>
        </p:grpSpPr>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8024161" y="2710784"/>
              <a:ext cx="944599" cy="1039764"/>
            </a:xfrm>
            <a:prstGeom prst="rect">
              <a:avLst/>
            </a:prstGeom>
          </p:spPr>
        </p:pic>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6924615" y="2693162"/>
              <a:ext cx="930500" cy="1057386"/>
            </a:xfrm>
            <a:prstGeom prst="rect">
              <a:avLst/>
            </a:prstGeom>
          </p:spPr>
        </p:pic>
        <p:pic>
          <p:nvPicPr>
            <p:cNvPr id="14" name="Picture 1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5845486" y="2693161"/>
              <a:ext cx="916402" cy="1057387"/>
            </a:xfrm>
            <a:prstGeom prst="rect">
              <a:avLst/>
            </a:prstGeom>
          </p:spPr>
        </p:pic>
        <p:pic>
          <p:nvPicPr>
            <p:cNvPr id="15" name="Picture 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4854417" y="2710784"/>
              <a:ext cx="930500" cy="1043288"/>
            </a:xfrm>
            <a:prstGeom prst="rect">
              <a:avLst/>
            </a:prstGeom>
          </p:spPr>
        </p:pic>
        <p:pic>
          <p:nvPicPr>
            <p:cNvPr id="16" name="Picture 15"/>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H="1">
              <a:off x="10259377" y="2781174"/>
              <a:ext cx="930500" cy="1048575"/>
            </a:xfrm>
            <a:prstGeom prst="rect">
              <a:avLst/>
            </a:prstGeom>
          </p:spPr>
        </p:pic>
        <p:pic>
          <p:nvPicPr>
            <p:cNvPr id="17" name="Picture 16"/>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flipH="1">
              <a:off x="9194563" y="2748842"/>
              <a:ext cx="930500" cy="1057386"/>
            </a:xfrm>
            <a:prstGeom prst="rect">
              <a:avLst/>
            </a:prstGeom>
          </p:spPr>
        </p:pic>
      </p:grpSp>
    </p:spTree>
    <p:extLst>
      <p:ext uri="{BB962C8B-B14F-4D97-AF65-F5344CB8AC3E}">
        <p14:creationId xmlns:p14="http://schemas.microsoft.com/office/powerpoint/2010/main" val="373757752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4806</TotalTime>
  <Words>1964</Words>
  <Application>Microsoft Office PowerPoint</Application>
  <PresentationFormat>On-screen Show (4:3)</PresentationFormat>
  <Paragraphs>288</Paragraphs>
  <Slides>27</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Cambria Math</vt:lpstr>
      <vt:lpstr>Office Theme</vt:lpstr>
      <vt:lpstr>Developing Periodic, Localized Molecular Orbitals</vt:lpstr>
      <vt:lpstr>Outline</vt:lpstr>
      <vt:lpstr>Motivation</vt:lpstr>
      <vt:lpstr>Motivation</vt:lpstr>
      <vt:lpstr>Recent Developments</vt:lpstr>
      <vt:lpstr>Recent Developments</vt:lpstr>
      <vt:lpstr>Orbital Localization </vt:lpstr>
      <vt:lpstr>Simplifying Calculations with Molecular Symmetry </vt:lpstr>
      <vt:lpstr>Molecular Symmetry</vt:lpstr>
      <vt:lpstr>Combining Symmetry and Localization</vt:lpstr>
      <vt:lpstr>Description of Algorithm </vt:lpstr>
      <vt:lpstr>Description of Algorithm</vt:lpstr>
      <vt:lpstr>Results</vt:lpstr>
      <vt:lpstr>Projected Localized Orbitals (PLO’s)</vt:lpstr>
      <vt:lpstr>Enveloping Localized Orbitals</vt:lpstr>
      <vt:lpstr>Cannonical orbitals, PLO’s, ELO’s</vt:lpstr>
      <vt:lpstr>SF6</vt:lpstr>
      <vt:lpstr>SF6</vt:lpstr>
      <vt:lpstr>Cubane</vt:lpstr>
      <vt:lpstr>Cubane</vt:lpstr>
      <vt:lpstr>PowerPoint Presentation</vt:lpstr>
      <vt:lpstr>Effect of Basis Set on Orbitals</vt:lpstr>
      <vt:lpstr>Choice of Unit Cell</vt:lpstr>
      <vt:lpstr>PowerPoint Presentation</vt:lpstr>
      <vt:lpstr>Conclusions</vt:lpstr>
      <vt:lpstr>Future Work</vt:lpstr>
      <vt:lpstr>Acknowledgements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Periodic, Localized orbitals.</dc:title>
  <dc:creator>Mark Zanon</dc:creator>
  <cp:lastModifiedBy>Mark Zanon</cp:lastModifiedBy>
  <cp:revision>240</cp:revision>
  <dcterms:created xsi:type="dcterms:W3CDTF">2017-02-26T17:04:41Z</dcterms:created>
  <dcterms:modified xsi:type="dcterms:W3CDTF">2024-03-05T22:14:45Z</dcterms:modified>
</cp:coreProperties>
</file>

<file path=docProps/thumbnail.jpeg>
</file>